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70" r:id="rId8"/>
    <p:sldId id="262" r:id="rId9"/>
    <p:sldId id="271" r:id="rId10"/>
    <p:sldId id="272" r:id="rId11"/>
    <p:sldId id="264" r:id="rId12"/>
    <p:sldId id="265" r:id="rId13"/>
    <p:sldId id="278" r:id="rId14"/>
    <p:sldId id="279" r:id="rId15"/>
    <p:sldId id="280" r:id="rId16"/>
    <p:sldId id="281" r:id="rId17"/>
    <p:sldId id="277" r:id="rId18"/>
    <p:sldId id="273" r:id="rId19"/>
    <p:sldId id="267" r:id="rId20"/>
    <p:sldId id="268" r:id="rId21"/>
    <p:sldId id="275" r:id="rId22"/>
    <p:sldId id="269" r:id="rId23"/>
    <p:sldId id="263"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C888AF-637A-41FC-8AF6-236B3836C442}">
          <p14:sldIdLst>
            <p14:sldId id="256"/>
            <p14:sldId id="257"/>
            <p14:sldId id="258"/>
            <p14:sldId id="259"/>
            <p14:sldId id="260"/>
            <p14:sldId id="261"/>
            <p14:sldId id="270"/>
            <p14:sldId id="262"/>
            <p14:sldId id="271"/>
            <p14:sldId id="272"/>
            <p14:sldId id="264"/>
            <p14:sldId id="265"/>
            <p14:sldId id="278"/>
            <p14:sldId id="279"/>
            <p14:sldId id="280"/>
            <p14:sldId id="281"/>
            <p14:sldId id="277"/>
            <p14:sldId id="273"/>
            <p14:sldId id="267"/>
            <p14:sldId id="268"/>
            <p14:sldId id="275"/>
            <p14:sldId id="269"/>
            <p14:sldId id="26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0D8CE-A9E8-4763-A845-9B1008E2E2D9}" v="29" dt="2024-05-20T20:38:58.503"/>
    <p1510:client id="{66229660-9C5A-4209-8319-90AF4AF1EE66}" v="276" dt="2024-05-19T16:23:25.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2795417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44026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122238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3967299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65323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2526799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903978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25284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13382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62B95-1540-47F7-AD50-2850A8A0DB0C}"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413140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E62B95-1540-47F7-AD50-2850A8A0DB0C}"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3323688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E62B95-1540-47F7-AD50-2850A8A0DB0C}" type="datetimeFigureOut">
              <a:rPr lang="en-US" smtClean="0"/>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783050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E62B95-1540-47F7-AD50-2850A8A0DB0C}" type="datetimeFigureOut">
              <a:rPr lang="en-US" smtClean="0"/>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3155317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E62B95-1540-47F7-AD50-2850A8A0DB0C}" type="datetimeFigureOut">
              <a:rPr lang="en-US" smtClean="0"/>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62136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E62B95-1540-47F7-AD50-2850A8A0DB0C}"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3759648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E62B95-1540-47F7-AD50-2850A8A0DB0C}"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4E3D5-B07C-4655-B6C4-ADA18C500221}" type="slidenum">
              <a:rPr lang="en-US" smtClean="0"/>
              <a:t>‹#›</a:t>
            </a:fld>
            <a:endParaRPr lang="en-US"/>
          </a:p>
        </p:txBody>
      </p:sp>
    </p:spTree>
    <p:extLst>
      <p:ext uri="{BB962C8B-B14F-4D97-AF65-F5344CB8AC3E}">
        <p14:creationId xmlns:p14="http://schemas.microsoft.com/office/powerpoint/2010/main" val="1422428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E62B95-1540-47F7-AD50-2850A8A0DB0C}" type="datetimeFigureOut">
              <a:rPr lang="en-US" smtClean="0"/>
              <a:t>5/20/2024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E14E3D5-B07C-4655-B6C4-ADA18C500221}" type="slidenum">
              <a:rPr lang="en-US" smtClean="0"/>
              <a:t>‹#›</a:t>
            </a:fld>
            <a:endParaRPr lang="en-US"/>
          </a:p>
        </p:txBody>
      </p:sp>
    </p:spTree>
    <p:extLst>
      <p:ext uri="{BB962C8B-B14F-4D97-AF65-F5344CB8AC3E}">
        <p14:creationId xmlns:p14="http://schemas.microsoft.com/office/powerpoint/2010/main" val="420778612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ews.uct.ac.za/article/-2017-09-11-rheumatic-heart-disease-persists-in-poor-region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kaggle.com/datasets/kamilpytlak/personal-key-indicators-of-heart-disease?resource=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ickGrimesCodes/Project-1-GREEN-TEAM-.git"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s.marcodonnarumma.com/blog/question-time/"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8B9F38-C312-9DBC-481A-9208A5B4AA60}"/>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7375" b="13928"/>
          <a:stretch/>
        </p:blipFill>
        <p:spPr>
          <a:xfrm>
            <a:off x="4048536" y="-15420"/>
            <a:ext cx="8151485" cy="686539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147B109-DFE5-9B72-B4D6-C039989087E8}"/>
              </a:ext>
            </a:extLst>
          </p:cNvPr>
          <p:cNvSpPr>
            <a:spLocks noGrp="1"/>
          </p:cNvSpPr>
          <p:nvPr>
            <p:ph type="ctrTitle"/>
          </p:nvPr>
        </p:nvSpPr>
        <p:spPr>
          <a:xfrm>
            <a:off x="512122" y="1390517"/>
            <a:ext cx="4364565" cy="2310532"/>
          </a:xfrm>
        </p:spPr>
        <p:txBody>
          <a:bodyPr>
            <a:normAutofit/>
          </a:bodyPr>
          <a:lstStyle/>
          <a:p>
            <a:r>
              <a:rPr lang="en-US" sz="4800"/>
              <a:t>    </a:t>
            </a:r>
            <a:r>
              <a:rPr lang="en-US" sz="6000"/>
              <a:t> </a:t>
            </a:r>
            <a:r>
              <a:rPr lang="en-US" sz="6600"/>
              <a:t>Heart Disease</a:t>
            </a:r>
          </a:p>
        </p:txBody>
      </p:sp>
      <p:cxnSp>
        <p:nvCxnSpPr>
          <p:cNvPr id="46" name="Straight Connector 4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1521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94ED-0933-4753-C06A-3A4A2EF9FCF7}"/>
              </a:ext>
            </a:extLst>
          </p:cNvPr>
          <p:cNvSpPr>
            <a:spLocks noGrp="1"/>
          </p:cNvSpPr>
          <p:nvPr>
            <p:ph type="title"/>
          </p:nvPr>
        </p:nvSpPr>
        <p:spPr>
          <a:xfrm>
            <a:off x="484829" y="697832"/>
            <a:ext cx="8789017" cy="751150"/>
          </a:xfrm>
        </p:spPr>
        <p:txBody>
          <a:bodyPr>
            <a:normAutofit/>
          </a:bodyPr>
          <a:lstStyle/>
          <a:p>
            <a:r>
              <a:rPr lang="en-US"/>
              <a:t>Lifestyle Indicators: Alcohol Consumption</a:t>
            </a:r>
          </a:p>
        </p:txBody>
      </p:sp>
      <p:pic>
        <p:nvPicPr>
          <p:cNvPr id="4" name="Picture 3" descr="A chart of alcohol consumption&#10;&#10;Description automatically generated">
            <a:extLst>
              <a:ext uri="{FF2B5EF4-FFF2-40B4-BE49-F238E27FC236}">
                <a16:creationId xmlns:a16="http://schemas.microsoft.com/office/drawing/2014/main" id="{B1517608-23AE-0B83-29AC-90B561CECB51}"/>
              </a:ext>
            </a:extLst>
          </p:cNvPr>
          <p:cNvPicPr>
            <a:picLocks noChangeAspect="1"/>
          </p:cNvPicPr>
          <p:nvPr/>
        </p:nvPicPr>
        <p:blipFill>
          <a:blip r:embed="rId2"/>
          <a:stretch>
            <a:fillRect/>
          </a:stretch>
        </p:blipFill>
        <p:spPr>
          <a:xfrm>
            <a:off x="334561" y="1800287"/>
            <a:ext cx="5426743" cy="4360945"/>
          </a:xfrm>
          <a:prstGeom prst="rect">
            <a:avLst/>
          </a:prstGeom>
          <a:ln>
            <a:noFill/>
          </a:ln>
        </p:spPr>
      </p:pic>
      <p:pic>
        <p:nvPicPr>
          <p:cNvPr id="3" name="Picture 2" descr="A pie chart of alcohol consumption&#10;&#10;Description automatically generated">
            <a:extLst>
              <a:ext uri="{FF2B5EF4-FFF2-40B4-BE49-F238E27FC236}">
                <a16:creationId xmlns:a16="http://schemas.microsoft.com/office/drawing/2014/main" id="{DC8289F1-9324-55F5-9C7D-952EF198A5CA}"/>
              </a:ext>
            </a:extLst>
          </p:cNvPr>
          <p:cNvPicPr>
            <a:picLocks noChangeAspect="1"/>
          </p:cNvPicPr>
          <p:nvPr/>
        </p:nvPicPr>
        <p:blipFill>
          <a:blip r:embed="rId3">
            <a:alphaModFix/>
          </a:blip>
          <a:stretch>
            <a:fillRect/>
          </a:stretch>
        </p:blipFill>
        <p:spPr>
          <a:xfrm>
            <a:off x="5971521" y="1798262"/>
            <a:ext cx="5871911" cy="4360945"/>
          </a:xfrm>
          <a:prstGeom prst="rect">
            <a:avLst/>
          </a:prstGeom>
          <a:ln>
            <a:noFill/>
          </a:ln>
        </p:spPr>
      </p:pic>
    </p:spTree>
    <p:extLst>
      <p:ext uri="{BB962C8B-B14F-4D97-AF65-F5344CB8AC3E}">
        <p14:creationId xmlns:p14="http://schemas.microsoft.com/office/powerpoint/2010/main" val="217247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7" name="Straight Connector 56">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9"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422A92-E927-1FEA-2160-8CE26A1036B0}"/>
              </a:ext>
            </a:extLst>
          </p:cNvPr>
          <p:cNvSpPr>
            <a:spLocks noGrp="1"/>
          </p:cNvSpPr>
          <p:nvPr>
            <p:ph type="title" idx="4294967295"/>
          </p:nvPr>
        </p:nvSpPr>
        <p:spPr>
          <a:xfrm>
            <a:off x="675065" y="609600"/>
            <a:ext cx="7894723" cy="1320800"/>
          </a:xfrm>
        </p:spPr>
        <p:txBody>
          <a:bodyPr vert="horz" lIns="91440" tIns="45720" rIns="91440" bIns="45720" rtlCol="0" anchor="ctr">
            <a:normAutofit/>
          </a:bodyPr>
          <a:lstStyle/>
          <a:p>
            <a:pPr>
              <a:lnSpc>
                <a:spcPct val="90000"/>
              </a:lnSpc>
            </a:pPr>
            <a:r>
              <a:rPr lang="en-US" sz="2000" b="1"/>
              <a:t>Heart Disease – Male vs. Female - Numerical Conclusion</a:t>
            </a:r>
            <a:br>
              <a:rPr lang="en-US" sz="2000"/>
            </a:br>
            <a:endParaRPr lang="en-US" sz="2000"/>
          </a:p>
        </p:txBody>
      </p:sp>
      <p:sp>
        <p:nvSpPr>
          <p:cNvPr id="10" name="TextBox 9">
            <a:extLst>
              <a:ext uri="{FF2B5EF4-FFF2-40B4-BE49-F238E27FC236}">
                <a16:creationId xmlns:a16="http://schemas.microsoft.com/office/drawing/2014/main" id="{CB96A2B7-8359-51E4-F4DA-861E1B3F8967}"/>
              </a:ext>
            </a:extLst>
          </p:cNvPr>
          <p:cNvSpPr txBox="1"/>
          <p:nvPr/>
        </p:nvSpPr>
        <p:spPr>
          <a:xfrm>
            <a:off x="671361" y="2160589"/>
            <a:ext cx="5126869" cy="743127"/>
          </a:xfrm>
          <a:prstGeom prst="rect">
            <a:avLst/>
          </a:prstGeom>
        </p:spPr>
        <p:txBody>
          <a:bodyPr vert="horz" lIns="91440" tIns="45720" rIns="91440" bIns="45720" rtlCol="0" anchor="t">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Out of 13,435 total number of heart attacks there are 8503 males and 4932 are females.</a:t>
            </a:r>
          </a:p>
          <a:p>
            <a:pPr>
              <a:spcBef>
                <a:spcPts val="1000"/>
              </a:spcBef>
              <a:buClr>
                <a:schemeClr val="accent1"/>
              </a:buClr>
              <a:buSzPct val="80000"/>
              <a:buFont typeface="Wingdings 3" charset="2"/>
              <a:buChar char=""/>
            </a:pPr>
            <a:endParaRPr lang="en-US">
              <a:solidFill>
                <a:schemeClr val="tx1">
                  <a:lumMod val="75000"/>
                  <a:lumOff val="25000"/>
                </a:schemeClr>
              </a:solidFill>
            </a:endParaRPr>
          </a:p>
        </p:txBody>
      </p:sp>
      <p:pic>
        <p:nvPicPr>
          <p:cNvPr id="3" name="Picture 2" descr="A graph with blue rectangular bars&#10;&#10;Description automatically generated">
            <a:extLst>
              <a:ext uri="{FF2B5EF4-FFF2-40B4-BE49-F238E27FC236}">
                <a16:creationId xmlns:a16="http://schemas.microsoft.com/office/drawing/2014/main" id="{73654788-7284-9187-814C-6E1CC90A3C4B}"/>
              </a:ext>
            </a:extLst>
          </p:cNvPr>
          <p:cNvPicPr>
            <a:picLocks noChangeAspect="1"/>
          </p:cNvPicPr>
          <p:nvPr/>
        </p:nvPicPr>
        <p:blipFill rotWithShape="1">
          <a:blip r:embed="rId2"/>
          <a:srcRect l="8022" r="15110"/>
          <a:stretch/>
        </p:blipFill>
        <p:spPr>
          <a:xfrm>
            <a:off x="670547" y="2789080"/>
            <a:ext cx="6297861" cy="3812575"/>
          </a:xfrm>
          <a:prstGeom prst="rect">
            <a:avLst/>
          </a:prstGeom>
        </p:spPr>
      </p:pic>
    </p:spTree>
    <p:extLst>
      <p:ext uri="{BB962C8B-B14F-4D97-AF65-F5344CB8AC3E}">
        <p14:creationId xmlns:p14="http://schemas.microsoft.com/office/powerpoint/2010/main" val="265878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blue and orange pie chart&#10;&#10;Description automatically generated">
            <a:extLst>
              <a:ext uri="{FF2B5EF4-FFF2-40B4-BE49-F238E27FC236}">
                <a16:creationId xmlns:a16="http://schemas.microsoft.com/office/drawing/2014/main" id="{8DFEA571-4DBF-28E4-A7CC-6A342DBE8460}"/>
              </a:ext>
            </a:extLst>
          </p:cNvPr>
          <p:cNvPicPr>
            <a:picLocks noGrp="1" noChangeAspect="1"/>
          </p:cNvPicPr>
          <p:nvPr>
            <p:ph idx="1"/>
          </p:nvPr>
        </p:nvPicPr>
        <p:blipFill rotWithShape="1">
          <a:blip r:embed="rId2"/>
          <a:srcRect l="8493" r="4869"/>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F875462C-8E2C-D58C-1901-D2DA5857A50C}"/>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nSpc>
                <a:spcPct val="90000"/>
              </a:lnSpc>
            </a:pPr>
            <a:r>
              <a:rPr lang="en-US" sz="2800"/>
              <a:t>Heart Disease – Male vs. Female - Visualization Summary</a:t>
            </a:r>
          </a:p>
        </p:txBody>
      </p:sp>
      <p:sp>
        <p:nvSpPr>
          <p:cNvPr id="5" name="TextBox 4">
            <a:extLst>
              <a:ext uri="{FF2B5EF4-FFF2-40B4-BE49-F238E27FC236}">
                <a16:creationId xmlns:a16="http://schemas.microsoft.com/office/drawing/2014/main" id="{FFE938BC-9471-635E-8F3C-B39673B13315}"/>
              </a:ext>
            </a:extLst>
          </p:cNvPr>
          <p:cNvSpPr txBox="1"/>
          <p:nvPr/>
        </p:nvSpPr>
        <p:spPr>
          <a:xfrm>
            <a:off x="677334" y="2160589"/>
            <a:ext cx="3851122" cy="388077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accent1"/>
              </a:buClr>
              <a:buSzPct val="80000"/>
              <a:buFont typeface="Wingdings 3" charset="2"/>
              <a:buChar char=""/>
            </a:pPr>
            <a:endParaRPr lang="en-US">
              <a:solidFill>
                <a:schemeClr val="tx1">
                  <a:lumMod val="75000"/>
                  <a:lumOff val="25000"/>
                </a:schemeClr>
              </a:solidFill>
            </a:endParaRPr>
          </a:p>
          <a:p>
            <a:pPr>
              <a:spcBef>
                <a:spcPts val="1000"/>
              </a:spcBef>
              <a:buClr>
                <a:schemeClr val="accent1"/>
              </a:buClr>
              <a:buSzPct val="80000"/>
              <a:buFont typeface="Wingdings 3" charset="2"/>
              <a:buChar char=""/>
            </a:pPr>
            <a:r>
              <a:rPr lang="en-US">
                <a:solidFill>
                  <a:schemeClr val="tx1">
                    <a:lumMod val="75000"/>
                    <a:lumOff val="25000"/>
                  </a:schemeClr>
                </a:solidFill>
              </a:rPr>
              <a:t>Out of all heart attack cases, 63.3% were in male and only 36.7% in female.​</a:t>
            </a:r>
          </a:p>
        </p:txBody>
      </p:sp>
      <p:cxnSp>
        <p:nvCxnSpPr>
          <p:cNvPr id="12" name="Straight Connector 11">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5218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3C76-FB2C-53D8-91E5-9B615B024207}"/>
              </a:ext>
            </a:extLst>
          </p:cNvPr>
          <p:cNvSpPr>
            <a:spLocks noGrp="1"/>
          </p:cNvSpPr>
          <p:nvPr>
            <p:ph type="title"/>
          </p:nvPr>
        </p:nvSpPr>
        <p:spPr>
          <a:xfrm>
            <a:off x="677334" y="609600"/>
            <a:ext cx="8596668" cy="1320800"/>
          </a:xfrm>
        </p:spPr>
        <p:txBody>
          <a:bodyPr anchor="t">
            <a:normAutofit/>
          </a:bodyPr>
          <a:lstStyle/>
          <a:p>
            <a:r>
              <a:rPr lang="en-US" dirty="0"/>
              <a:t>Male vs. Female – Alcohol Drinkers</a:t>
            </a:r>
          </a:p>
        </p:txBody>
      </p:sp>
      <p:sp>
        <p:nvSpPr>
          <p:cNvPr id="9" name="Content Placeholder 8">
            <a:extLst>
              <a:ext uri="{FF2B5EF4-FFF2-40B4-BE49-F238E27FC236}">
                <a16:creationId xmlns:a16="http://schemas.microsoft.com/office/drawing/2014/main" id="{9EC4AD3B-A2E0-0B4A-3BA1-FDD7689BD9A4}"/>
              </a:ext>
            </a:extLst>
          </p:cNvPr>
          <p:cNvSpPr>
            <a:spLocks noGrp="1"/>
          </p:cNvSpPr>
          <p:nvPr>
            <p:ph idx="1"/>
          </p:nvPr>
        </p:nvSpPr>
        <p:spPr>
          <a:xfrm>
            <a:off x="6336287" y="2160589"/>
            <a:ext cx="2934714" cy="3880773"/>
          </a:xfrm>
        </p:spPr>
        <p:txBody>
          <a:bodyPr vert="horz" lIns="91440" tIns="45720" rIns="91440" bIns="45720" rtlCol="0" anchor="t">
            <a:normAutofit/>
          </a:bodyPr>
          <a:lstStyle/>
          <a:p>
            <a:r>
              <a:rPr lang="en-US" dirty="0"/>
              <a:t>Of all alcohol drinkers 52.3 are male and only 47.7% are female.</a:t>
            </a:r>
          </a:p>
        </p:txBody>
      </p:sp>
      <p:pic>
        <p:nvPicPr>
          <p:cNvPr id="5" name="Content Placeholder 4" descr="A blue and orange circle with text&#10;&#10;Description automatically generated">
            <a:extLst>
              <a:ext uri="{FF2B5EF4-FFF2-40B4-BE49-F238E27FC236}">
                <a16:creationId xmlns:a16="http://schemas.microsoft.com/office/drawing/2014/main" id="{BB465629-197E-2AA2-A03D-B34EB99A858F}"/>
              </a:ext>
            </a:extLst>
          </p:cNvPr>
          <p:cNvPicPr>
            <a:picLocks noChangeAspect="1"/>
          </p:cNvPicPr>
          <p:nvPr/>
        </p:nvPicPr>
        <p:blipFill rotWithShape="1">
          <a:blip r:embed="rId2"/>
          <a:srcRect t="4553" r="3" b="3"/>
          <a:stretch/>
        </p:blipFill>
        <p:spPr>
          <a:xfrm>
            <a:off x="677334" y="2159331"/>
            <a:ext cx="5423429" cy="3882362"/>
          </a:xfrm>
          <a:prstGeom prst="rect">
            <a:avLst/>
          </a:prstGeom>
        </p:spPr>
      </p:pic>
    </p:spTree>
    <p:extLst>
      <p:ext uri="{BB962C8B-B14F-4D97-AF65-F5344CB8AC3E}">
        <p14:creationId xmlns:p14="http://schemas.microsoft.com/office/powerpoint/2010/main" val="3862991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2B6B-D49A-DEE2-50E4-263B336808CB}"/>
              </a:ext>
            </a:extLst>
          </p:cNvPr>
          <p:cNvSpPr>
            <a:spLocks noGrp="1"/>
          </p:cNvSpPr>
          <p:nvPr>
            <p:ph type="title"/>
          </p:nvPr>
        </p:nvSpPr>
        <p:spPr>
          <a:xfrm>
            <a:off x="677334" y="609600"/>
            <a:ext cx="8596668" cy="1320800"/>
          </a:xfrm>
        </p:spPr>
        <p:txBody>
          <a:bodyPr anchor="t">
            <a:normAutofit/>
          </a:bodyPr>
          <a:lstStyle/>
          <a:p>
            <a:r>
              <a:rPr lang="en-US" dirty="0"/>
              <a:t>Male vs. Female – Smoker Status</a:t>
            </a:r>
          </a:p>
        </p:txBody>
      </p:sp>
      <p:sp>
        <p:nvSpPr>
          <p:cNvPr id="10" name="Content Placeholder 9">
            <a:extLst>
              <a:ext uri="{FF2B5EF4-FFF2-40B4-BE49-F238E27FC236}">
                <a16:creationId xmlns:a16="http://schemas.microsoft.com/office/drawing/2014/main" id="{332E1369-F9D4-A83B-97EA-663DE212B8F5}"/>
              </a:ext>
            </a:extLst>
          </p:cNvPr>
          <p:cNvSpPr>
            <a:spLocks noGrp="1"/>
          </p:cNvSpPr>
          <p:nvPr>
            <p:ph idx="1"/>
          </p:nvPr>
        </p:nvSpPr>
        <p:spPr>
          <a:xfrm>
            <a:off x="6336287" y="2160589"/>
            <a:ext cx="2934714" cy="3880773"/>
          </a:xfrm>
        </p:spPr>
        <p:txBody>
          <a:bodyPr vert="horz" lIns="91440" tIns="45720" rIns="91440" bIns="45720" rtlCol="0" anchor="t">
            <a:normAutofit/>
          </a:bodyPr>
          <a:lstStyle/>
          <a:p>
            <a:r>
              <a:rPr lang="en-US" dirty="0"/>
              <a:t>Of all patients who were smoker in past or still smoke 52.1% were male and 47.9% were female.</a:t>
            </a:r>
          </a:p>
        </p:txBody>
      </p:sp>
      <p:pic>
        <p:nvPicPr>
          <p:cNvPr id="6" name="Content Placeholder 5" descr="A blue and orange pie chart&#10;&#10;Description automatically generated">
            <a:extLst>
              <a:ext uri="{FF2B5EF4-FFF2-40B4-BE49-F238E27FC236}">
                <a16:creationId xmlns:a16="http://schemas.microsoft.com/office/drawing/2014/main" id="{40E1CAB2-FED0-974C-98CE-38B231A89607}"/>
              </a:ext>
            </a:extLst>
          </p:cNvPr>
          <p:cNvPicPr>
            <a:picLocks noChangeAspect="1"/>
          </p:cNvPicPr>
          <p:nvPr/>
        </p:nvPicPr>
        <p:blipFill rotWithShape="1">
          <a:blip r:embed="rId2"/>
          <a:srcRect t="4553" r="3" b="3"/>
          <a:stretch/>
        </p:blipFill>
        <p:spPr>
          <a:xfrm>
            <a:off x="677334" y="2159331"/>
            <a:ext cx="5423429" cy="3882362"/>
          </a:xfrm>
          <a:prstGeom prst="rect">
            <a:avLst/>
          </a:prstGeom>
        </p:spPr>
      </p:pic>
    </p:spTree>
    <p:extLst>
      <p:ext uri="{BB962C8B-B14F-4D97-AF65-F5344CB8AC3E}">
        <p14:creationId xmlns:p14="http://schemas.microsoft.com/office/powerpoint/2010/main" val="903250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DAB6-BB3E-7971-DC91-ABF4930C4E79}"/>
              </a:ext>
            </a:extLst>
          </p:cNvPr>
          <p:cNvSpPr>
            <a:spLocks noGrp="1"/>
          </p:cNvSpPr>
          <p:nvPr>
            <p:ph type="title"/>
          </p:nvPr>
        </p:nvSpPr>
        <p:spPr>
          <a:xfrm>
            <a:off x="677334" y="609600"/>
            <a:ext cx="8596668" cy="1320800"/>
          </a:xfrm>
        </p:spPr>
        <p:txBody>
          <a:bodyPr anchor="t">
            <a:normAutofit/>
          </a:bodyPr>
          <a:lstStyle/>
          <a:p>
            <a:r>
              <a:rPr lang="en-US" dirty="0"/>
              <a:t>Male vs. Female – Physical Activity</a:t>
            </a:r>
          </a:p>
        </p:txBody>
      </p:sp>
      <p:pic>
        <p:nvPicPr>
          <p:cNvPr id="4" name="Content Placeholder 3" descr="A blue and orange circle with white text&#10;&#10;Description automatically generated">
            <a:extLst>
              <a:ext uri="{FF2B5EF4-FFF2-40B4-BE49-F238E27FC236}">
                <a16:creationId xmlns:a16="http://schemas.microsoft.com/office/drawing/2014/main" id="{1C6270AD-16DC-F7ED-BB09-9DEB0F2B9D8E}"/>
              </a:ext>
            </a:extLst>
          </p:cNvPr>
          <p:cNvPicPr>
            <a:picLocks noChangeAspect="1"/>
          </p:cNvPicPr>
          <p:nvPr/>
        </p:nvPicPr>
        <p:blipFill>
          <a:blip r:embed="rId2"/>
          <a:stretch>
            <a:fillRect/>
          </a:stretch>
        </p:blipFill>
        <p:spPr>
          <a:xfrm>
            <a:off x="870877" y="2159331"/>
            <a:ext cx="5176483" cy="3882362"/>
          </a:xfrm>
          <a:prstGeom prst="rect">
            <a:avLst/>
          </a:prstGeom>
        </p:spPr>
      </p:pic>
      <p:sp>
        <p:nvSpPr>
          <p:cNvPr id="8" name="Content Placeholder 7">
            <a:extLst>
              <a:ext uri="{FF2B5EF4-FFF2-40B4-BE49-F238E27FC236}">
                <a16:creationId xmlns:a16="http://schemas.microsoft.com/office/drawing/2014/main" id="{AAB73321-D2C6-B08B-36A1-369292D476F0}"/>
              </a:ext>
            </a:extLst>
          </p:cNvPr>
          <p:cNvSpPr>
            <a:spLocks noGrp="1"/>
          </p:cNvSpPr>
          <p:nvPr>
            <p:ph idx="1"/>
          </p:nvPr>
        </p:nvSpPr>
        <p:spPr>
          <a:xfrm>
            <a:off x="6416039" y="2160589"/>
            <a:ext cx="2927185" cy="3880773"/>
          </a:xfrm>
        </p:spPr>
        <p:txBody>
          <a:bodyPr vert="horz" lIns="91440" tIns="45720" rIns="91440" bIns="45720" rtlCol="0" anchor="t">
            <a:normAutofit/>
          </a:bodyPr>
          <a:lstStyle/>
          <a:p>
            <a:r>
              <a:rPr lang="en-US" sz="1500" dirty="0"/>
              <a:t>Of all the patients females are slightly more active than males.</a:t>
            </a:r>
          </a:p>
        </p:txBody>
      </p:sp>
    </p:spTree>
    <p:extLst>
      <p:ext uri="{BB962C8B-B14F-4D97-AF65-F5344CB8AC3E}">
        <p14:creationId xmlns:p14="http://schemas.microsoft.com/office/powerpoint/2010/main" val="241985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27A1-D8F8-E5FE-E05A-68148E11C95D}"/>
              </a:ext>
            </a:extLst>
          </p:cNvPr>
          <p:cNvSpPr>
            <a:spLocks noGrp="1"/>
          </p:cNvSpPr>
          <p:nvPr>
            <p:ph type="title"/>
          </p:nvPr>
        </p:nvSpPr>
        <p:spPr>
          <a:xfrm>
            <a:off x="677334" y="609600"/>
            <a:ext cx="8596668" cy="1320800"/>
          </a:xfrm>
        </p:spPr>
        <p:txBody>
          <a:bodyPr anchor="t">
            <a:normAutofit/>
          </a:bodyPr>
          <a:lstStyle/>
          <a:p>
            <a:r>
              <a:rPr lang="en-US" dirty="0"/>
              <a:t>Male vs. Female – sleep &gt;= 8 hours</a:t>
            </a:r>
          </a:p>
        </p:txBody>
      </p:sp>
      <p:sp>
        <p:nvSpPr>
          <p:cNvPr id="17" name="Content Placeholder 7">
            <a:extLst>
              <a:ext uri="{FF2B5EF4-FFF2-40B4-BE49-F238E27FC236}">
                <a16:creationId xmlns:a16="http://schemas.microsoft.com/office/drawing/2014/main" id="{0F6C83CF-CBEF-967D-4ED7-FDAC9A40E171}"/>
              </a:ext>
            </a:extLst>
          </p:cNvPr>
          <p:cNvSpPr>
            <a:spLocks noGrp="1"/>
          </p:cNvSpPr>
          <p:nvPr>
            <p:ph idx="1"/>
          </p:nvPr>
        </p:nvSpPr>
        <p:spPr>
          <a:xfrm>
            <a:off x="6336287" y="2160589"/>
            <a:ext cx="2934714" cy="3880773"/>
          </a:xfrm>
        </p:spPr>
        <p:txBody>
          <a:bodyPr vert="horz" lIns="91440" tIns="45720" rIns="91440" bIns="45720" rtlCol="0" anchor="t">
            <a:normAutofit/>
          </a:bodyPr>
          <a:lstStyle/>
          <a:p>
            <a:r>
              <a:rPr lang="en-US" dirty="0"/>
              <a:t>Of all patients 53.4 females sleep for 8 or more hours, whereas only 46.6% male sleep for 8 hours or more.</a:t>
            </a:r>
          </a:p>
        </p:txBody>
      </p:sp>
      <p:pic>
        <p:nvPicPr>
          <p:cNvPr id="4" name="Content Placeholder 3" descr="A blue and orange pie chart&#10;&#10;Description automatically generated">
            <a:extLst>
              <a:ext uri="{FF2B5EF4-FFF2-40B4-BE49-F238E27FC236}">
                <a16:creationId xmlns:a16="http://schemas.microsoft.com/office/drawing/2014/main" id="{E5185CF5-0D5B-4590-6AA3-6B5495F52AA9}"/>
              </a:ext>
            </a:extLst>
          </p:cNvPr>
          <p:cNvPicPr>
            <a:picLocks noChangeAspect="1"/>
          </p:cNvPicPr>
          <p:nvPr/>
        </p:nvPicPr>
        <p:blipFill rotWithShape="1">
          <a:blip r:embed="rId2"/>
          <a:srcRect t="4553" r="3" b="3"/>
          <a:stretch/>
        </p:blipFill>
        <p:spPr>
          <a:xfrm>
            <a:off x="677334" y="2159331"/>
            <a:ext cx="5423429" cy="3882362"/>
          </a:xfrm>
          <a:prstGeom prst="rect">
            <a:avLst/>
          </a:prstGeom>
        </p:spPr>
      </p:pic>
    </p:spTree>
    <p:extLst>
      <p:ext uri="{BB962C8B-B14F-4D97-AF65-F5344CB8AC3E}">
        <p14:creationId xmlns:p14="http://schemas.microsoft.com/office/powerpoint/2010/main" val="114823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EBE033-CAC9-D974-94D2-ED7D7028BDF2}"/>
              </a:ext>
            </a:extLst>
          </p:cNvPr>
          <p:cNvSpPr>
            <a:spLocks noGrp="1"/>
          </p:cNvSpPr>
          <p:nvPr>
            <p:ph type="title"/>
          </p:nvPr>
        </p:nvSpPr>
        <p:spPr>
          <a:xfrm>
            <a:off x="985970" y="166196"/>
            <a:ext cx="8288032" cy="1096316"/>
          </a:xfrm>
        </p:spPr>
        <p:txBody>
          <a:bodyPr vert="horz" lIns="91440" tIns="45720" rIns="91440" bIns="45720" rtlCol="0" anchor="b">
            <a:normAutofit fontScale="90000"/>
          </a:bodyPr>
          <a:lstStyle/>
          <a:p>
            <a:pPr algn="ctr"/>
            <a:r>
              <a:rPr lang="en-US" sz="4400"/>
              <a:t>Location</a:t>
            </a:r>
            <a:r>
              <a:rPr lang="en-US" sz="4400" kern="1200">
                <a:latin typeface="+mj-lt"/>
                <a:ea typeface="+mj-ea"/>
                <a:cs typeface="+mj-cs"/>
              </a:rPr>
              <a:t> Indicators: </a:t>
            </a:r>
            <a:r>
              <a:rPr lang="en-US" sz="4400"/>
              <a:t>Well-Being  </a:t>
            </a:r>
            <a:endParaRPr lang="en-US" sz="4400" kern="1200">
              <a:latin typeface="+mj-lt"/>
              <a:ea typeface="+mj-ea"/>
              <a:cs typeface="+mj-cs"/>
            </a:endParaRPr>
          </a:p>
        </p:txBody>
      </p:sp>
      <p:pic>
        <p:nvPicPr>
          <p:cNvPr id="6" name="Picture 5">
            <a:extLst>
              <a:ext uri="{FF2B5EF4-FFF2-40B4-BE49-F238E27FC236}">
                <a16:creationId xmlns:a16="http://schemas.microsoft.com/office/drawing/2014/main" id="{099C7F54-CE1A-5B35-53F1-83E123290A58}"/>
              </a:ext>
            </a:extLst>
          </p:cNvPr>
          <p:cNvPicPr>
            <a:picLocks noChangeAspect="1"/>
          </p:cNvPicPr>
          <p:nvPr/>
        </p:nvPicPr>
        <p:blipFill>
          <a:blip r:embed="rId2"/>
          <a:stretch>
            <a:fillRect/>
          </a:stretch>
        </p:blipFill>
        <p:spPr>
          <a:xfrm>
            <a:off x="1635883" y="1261872"/>
            <a:ext cx="6975610" cy="5138928"/>
          </a:xfrm>
          <a:prstGeom prst="rect">
            <a:avLst/>
          </a:prstGeom>
        </p:spPr>
      </p:pic>
    </p:spTree>
    <p:extLst>
      <p:ext uri="{BB962C8B-B14F-4D97-AF65-F5344CB8AC3E}">
        <p14:creationId xmlns:p14="http://schemas.microsoft.com/office/powerpoint/2010/main" val="344932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EBE033-CAC9-D974-94D2-ED7D7028BDF2}"/>
              </a:ext>
            </a:extLst>
          </p:cNvPr>
          <p:cNvSpPr>
            <a:spLocks noGrp="1"/>
          </p:cNvSpPr>
          <p:nvPr>
            <p:ph type="title"/>
          </p:nvPr>
        </p:nvSpPr>
        <p:spPr>
          <a:xfrm>
            <a:off x="985970" y="166196"/>
            <a:ext cx="8288032" cy="1096316"/>
          </a:xfrm>
        </p:spPr>
        <p:txBody>
          <a:bodyPr vert="horz" lIns="91440" tIns="45720" rIns="91440" bIns="45720" rtlCol="0" anchor="b">
            <a:normAutofit fontScale="90000"/>
          </a:bodyPr>
          <a:lstStyle/>
          <a:p>
            <a:pPr algn="ctr"/>
            <a:r>
              <a:rPr lang="en-US" sz="4400"/>
              <a:t>Location</a:t>
            </a:r>
            <a:r>
              <a:rPr lang="en-US" sz="4400" kern="1200">
                <a:latin typeface="+mj-lt"/>
                <a:ea typeface="+mj-ea"/>
                <a:cs typeface="+mj-cs"/>
              </a:rPr>
              <a:t> Indicators: </a:t>
            </a:r>
            <a:r>
              <a:rPr lang="en-US" sz="4400"/>
              <a:t>Well-Being  </a:t>
            </a:r>
            <a:endParaRPr lang="en-US" sz="4400" kern="1200">
              <a:latin typeface="+mj-lt"/>
              <a:ea typeface="+mj-ea"/>
              <a:cs typeface="+mj-cs"/>
            </a:endParaRPr>
          </a:p>
        </p:txBody>
      </p:sp>
      <p:pic>
        <p:nvPicPr>
          <p:cNvPr id="5" name="Picture 4" descr="A graph of purple bars&#10;&#10;Description automatically generated">
            <a:extLst>
              <a:ext uri="{FF2B5EF4-FFF2-40B4-BE49-F238E27FC236}">
                <a16:creationId xmlns:a16="http://schemas.microsoft.com/office/drawing/2014/main" id="{563E5EAB-C1C2-DC17-4A88-CD1FB3B750E0}"/>
              </a:ext>
            </a:extLst>
          </p:cNvPr>
          <p:cNvPicPr>
            <a:picLocks noChangeAspect="1"/>
          </p:cNvPicPr>
          <p:nvPr/>
        </p:nvPicPr>
        <p:blipFill>
          <a:blip r:embed="rId2"/>
          <a:stretch>
            <a:fillRect/>
          </a:stretch>
        </p:blipFill>
        <p:spPr>
          <a:xfrm>
            <a:off x="1608405" y="1420368"/>
            <a:ext cx="7036662" cy="5114544"/>
          </a:xfrm>
          <a:prstGeom prst="rect">
            <a:avLst/>
          </a:prstGeom>
        </p:spPr>
      </p:pic>
    </p:spTree>
    <p:extLst>
      <p:ext uri="{BB962C8B-B14F-4D97-AF65-F5344CB8AC3E}">
        <p14:creationId xmlns:p14="http://schemas.microsoft.com/office/powerpoint/2010/main" val="3816341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8FBC-BC4F-632F-2C4A-7B08CFA75F78}"/>
              </a:ext>
            </a:extLst>
          </p:cNvPr>
          <p:cNvSpPr>
            <a:spLocks noGrp="1"/>
          </p:cNvSpPr>
          <p:nvPr>
            <p:ph type="title"/>
          </p:nvPr>
        </p:nvSpPr>
        <p:spPr/>
        <p:txBody>
          <a:bodyPr/>
          <a:lstStyle/>
          <a:p>
            <a:r>
              <a:rPr lang="en-US"/>
              <a:t>Conclusion Visualization Summary</a:t>
            </a:r>
          </a:p>
        </p:txBody>
      </p:sp>
      <p:pic>
        <p:nvPicPr>
          <p:cNvPr id="4" name="Content Placeholder 3" descr="A graph of red lines with white text&#10;&#10;Description automatically generated">
            <a:extLst>
              <a:ext uri="{FF2B5EF4-FFF2-40B4-BE49-F238E27FC236}">
                <a16:creationId xmlns:a16="http://schemas.microsoft.com/office/drawing/2014/main" id="{A0C748C5-7AFA-3234-AE22-4F678F5ED2AB}"/>
              </a:ext>
            </a:extLst>
          </p:cNvPr>
          <p:cNvPicPr>
            <a:picLocks noGrp="1" noChangeAspect="1"/>
          </p:cNvPicPr>
          <p:nvPr>
            <p:ph idx="1"/>
          </p:nvPr>
        </p:nvPicPr>
        <p:blipFill>
          <a:blip r:embed="rId2"/>
          <a:stretch>
            <a:fillRect/>
          </a:stretch>
        </p:blipFill>
        <p:spPr>
          <a:xfrm>
            <a:off x="373188" y="1270908"/>
            <a:ext cx="9204960" cy="5178552"/>
          </a:xfrm>
        </p:spPr>
      </p:pic>
    </p:spTree>
    <p:extLst>
      <p:ext uri="{BB962C8B-B14F-4D97-AF65-F5344CB8AC3E}">
        <p14:creationId xmlns:p14="http://schemas.microsoft.com/office/powerpoint/2010/main" val="2382624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A822-AEDA-4CB1-8308-731C0160DEE3}"/>
              </a:ext>
            </a:extLst>
          </p:cNvPr>
          <p:cNvSpPr>
            <a:spLocks noGrp="1"/>
          </p:cNvSpPr>
          <p:nvPr>
            <p:ph type="title"/>
          </p:nvPr>
        </p:nvSpPr>
        <p:spPr>
          <a:xfrm>
            <a:off x="4266647" y="609600"/>
            <a:ext cx="5007355" cy="714478"/>
          </a:xfrm>
        </p:spPr>
        <p:txBody>
          <a:bodyPr>
            <a:normAutofit/>
          </a:bodyPr>
          <a:lstStyle/>
          <a:p>
            <a:pPr algn="ctr"/>
            <a:r>
              <a:rPr lang="en-US"/>
              <a:t>Introduction</a:t>
            </a:r>
          </a:p>
        </p:txBody>
      </p:sp>
      <p:sp>
        <p:nvSpPr>
          <p:cNvPr id="3" name="Content Placeholder 2">
            <a:extLst>
              <a:ext uri="{FF2B5EF4-FFF2-40B4-BE49-F238E27FC236}">
                <a16:creationId xmlns:a16="http://schemas.microsoft.com/office/drawing/2014/main" id="{3674CB65-127A-E055-C20C-12E4349DA3AE}"/>
              </a:ext>
            </a:extLst>
          </p:cNvPr>
          <p:cNvSpPr>
            <a:spLocks noGrp="1"/>
          </p:cNvSpPr>
          <p:nvPr>
            <p:ph idx="1"/>
          </p:nvPr>
        </p:nvSpPr>
        <p:spPr>
          <a:xfrm>
            <a:off x="3987605" y="1431364"/>
            <a:ext cx="5720655" cy="4601977"/>
          </a:xfrm>
        </p:spPr>
        <p:txBody>
          <a:bodyPr vert="horz" lIns="91440" tIns="45720" rIns="91440" bIns="45720" rtlCol="0" anchor="t">
            <a:noAutofit/>
          </a:bodyPr>
          <a:lstStyle/>
          <a:p>
            <a:pPr>
              <a:lnSpc>
                <a:spcPct val="90000"/>
              </a:lnSpc>
              <a:spcAft>
                <a:spcPts val="1000"/>
              </a:spcAft>
            </a:pPr>
            <a:r>
              <a:rPr lang="en-US" sz="1400">
                <a:latin typeface="Trebuchet MS"/>
                <a:ea typeface="+mn-lt"/>
                <a:cs typeface="Helvetica"/>
              </a:rPr>
              <a:t>Heart disease is the top cause of death in the United States. In 2021, heart disease caused 1 in 5 deaths, nearly 700,000 people (Cleveland Clinic).</a:t>
            </a:r>
            <a:endParaRPr lang="en-US" sz="1400"/>
          </a:p>
          <a:p>
            <a:pPr>
              <a:lnSpc>
                <a:spcPct val="90000"/>
              </a:lnSpc>
              <a:spcAft>
                <a:spcPts val="1000"/>
              </a:spcAft>
            </a:pPr>
            <a:r>
              <a:rPr lang="en-US" sz="1400">
                <a:ea typeface="+mn-lt"/>
                <a:cs typeface="+mn-lt"/>
              </a:rPr>
              <a:t>Heart disease includes many diseases that affect your heart, but coronary artery disease (CAD) is the most common and familiar one. CAD can create a waxy buildup in your heart’s arteries that can cause a heart attack (Cleveland Clinic).</a:t>
            </a:r>
            <a:endParaRPr lang="en-US" sz="1400">
              <a:latin typeface="Trebuchet MS"/>
              <a:ea typeface="+mn-lt"/>
              <a:cs typeface="Helvetica"/>
            </a:endParaRPr>
          </a:p>
          <a:p>
            <a:pPr>
              <a:lnSpc>
                <a:spcPct val="90000"/>
              </a:lnSpc>
              <a:spcAft>
                <a:spcPts val="1000"/>
              </a:spcAft>
            </a:pPr>
            <a:r>
              <a:rPr lang="en-US" sz="1400">
                <a:latin typeface="Trebuchet MS"/>
                <a:ea typeface="+mn-lt"/>
                <a:cs typeface="Helvetica"/>
              </a:rPr>
              <a:t>A heart attack occurs when the blood flow to a part of the heart is blocked by a blood clot. If this clot cuts off the blood flow completely, the part of the heart muscle supplied by that artery begins to die.</a:t>
            </a:r>
            <a:r>
              <a:rPr lang="en-US" sz="1400">
                <a:latin typeface="Trebuchet MS"/>
                <a:ea typeface="+mn-lt"/>
                <a:cs typeface="Times New Roman"/>
              </a:rPr>
              <a:t>(American Heart Association)</a:t>
            </a:r>
            <a:r>
              <a:rPr lang="en-US" sz="1400">
                <a:latin typeface="Trebuchet MS"/>
                <a:ea typeface="+mn-lt"/>
                <a:cs typeface="Helvetica"/>
              </a:rPr>
              <a:t>.</a:t>
            </a:r>
            <a:endParaRPr lang="en-US" sz="1400">
              <a:latin typeface="Trebuchet MS"/>
              <a:ea typeface="+mn-lt"/>
              <a:cs typeface="+mn-lt"/>
            </a:endParaRPr>
          </a:p>
          <a:p>
            <a:pPr>
              <a:lnSpc>
                <a:spcPct val="90000"/>
              </a:lnSpc>
              <a:spcAft>
                <a:spcPts val="1000"/>
              </a:spcAft>
            </a:pPr>
            <a:r>
              <a:rPr lang="en-US" sz="1400">
                <a:ea typeface="+mn-lt"/>
                <a:cs typeface="+mn-lt"/>
              </a:rPr>
              <a:t>Symptoms include</a:t>
            </a:r>
            <a:r>
              <a:rPr lang="en-US" sz="1400">
                <a:latin typeface="Trebuchet MS"/>
                <a:ea typeface="+mn-lt"/>
                <a:cs typeface="Times New Roman"/>
              </a:rPr>
              <a:t> </a:t>
            </a:r>
            <a:r>
              <a:rPr lang="en-US" sz="1400">
                <a:ea typeface="+mn-lt"/>
                <a:cs typeface="Times New Roman"/>
              </a:rPr>
              <a:t>c</a:t>
            </a:r>
            <a:r>
              <a:rPr lang="en-US" sz="1400">
                <a:ea typeface="+mn-lt"/>
                <a:cs typeface="+mn-lt"/>
              </a:rPr>
              <a:t>hest pain or discomfort, upper back or neck pain, heartburn, nausea or vomiting, extreme fatigue, dizziness, and shortness of breath</a:t>
            </a:r>
            <a:r>
              <a:rPr lang="en-US" sz="1400">
                <a:ea typeface="+mn-lt"/>
                <a:cs typeface="Times New Roman"/>
              </a:rPr>
              <a:t> (</a:t>
            </a:r>
            <a:r>
              <a:rPr lang="en-US" sz="1400">
                <a:latin typeface="Trebuchet MS"/>
                <a:ea typeface="+mn-lt"/>
                <a:cs typeface="Times New Roman"/>
              </a:rPr>
              <a:t>CDC).</a:t>
            </a:r>
            <a:endParaRPr lang="en-US" sz="1400">
              <a:cs typeface="Times New Roman"/>
            </a:endParaRPr>
          </a:p>
          <a:p>
            <a:pPr>
              <a:lnSpc>
                <a:spcPct val="90000"/>
              </a:lnSpc>
              <a:spcAft>
                <a:spcPts val="1000"/>
              </a:spcAft>
            </a:pPr>
            <a:r>
              <a:rPr lang="en-US" sz="1400">
                <a:cs typeface="Times New Roman"/>
              </a:rPr>
              <a:t>The relevance of risk factors and methods of prevention vary from study to study. These inconsistencies motivated us to learn more about heart disease</a:t>
            </a:r>
            <a:br>
              <a:rPr lang="en-US" sz="1400"/>
            </a:br>
            <a:endParaRPr lang="en-US" sz="1400"/>
          </a:p>
        </p:txBody>
      </p:sp>
      <p:pic>
        <p:nvPicPr>
          <p:cNvPr id="11" name="Picture 10" descr="A model of a heart&#10;&#10;Description automatically generated">
            <a:extLst>
              <a:ext uri="{FF2B5EF4-FFF2-40B4-BE49-F238E27FC236}">
                <a16:creationId xmlns:a16="http://schemas.microsoft.com/office/drawing/2014/main" id="{08CE7CFA-4000-3FB6-F46C-ED8A882DD02F}"/>
              </a:ext>
            </a:extLst>
          </p:cNvPr>
          <p:cNvPicPr>
            <a:picLocks noChangeAspect="1"/>
          </p:cNvPicPr>
          <p:nvPr/>
        </p:nvPicPr>
        <p:blipFill rotWithShape="1">
          <a:blip r:embed="rId2">
            <a:alphaModFix amt="64000"/>
            <a:extLst>
              <a:ext uri="{837473B0-CC2E-450A-ABE3-18F120FF3D39}">
                <a1611:picAttrSrcUrl xmlns:a1611="http://schemas.microsoft.com/office/drawing/2016/11/main" r:id="rId3"/>
              </a:ext>
            </a:extLst>
          </a:blip>
          <a:srcRect l="28161" t="-234" r="31808" b="221"/>
          <a:stretch/>
        </p:blipFill>
        <p:spPr>
          <a:xfrm>
            <a:off x="20" y="-1"/>
            <a:ext cx="4143897" cy="6858879"/>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80" name="Isosceles Triangle 7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9942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4815-819B-B0D2-4C10-09A1F22C5A2B}"/>
              </a:ext>
            </a:extLst>
          </p:cNvPr>
          <p:cNvSpPr>
            <a:spLocks noGrp="1"/>
          </p:cNvSpPr>
          <p:nvPr>
            <p:ph type="title"/>
          </p:nvPr>
        </p:nvSpPr>
        <p:spPr/>
        <p:txBody>
          <a:bodyPr/>
          <a:lstStyle/>
          <a:p>
            <a:r>
              <a:rPr lang="en-US"/>
              <a:t>Covid Numerical Summary by Nolan</a:t>
            </a:r>
          </a:p>
        </p:txBody>
      </p:sp>
      <p:sp>
        <p:nvSpPr>
          <p:cNvPr id="3" name="Content Placeholder 2">
            <a:extLst>
              <a:ext uri="{FF2B5EF4-FFF2-40B4-BE49-F238E27FC236}">
                <a16:creationId xmlns:a16="http://schemas.microsoft.com/office/drawing/2014/main" id="{1CC75B30-F3E1-F02A-64DD-959FF074743A}"/>
              </a:ext>
            </a:extLst>
          </p:cNvPr>
          <p:cNvSpPr>
            <a:spLocks noGrp="1"/>
          </p:cNvSpPr>
          <p:nvPr>
            <p:ph idx="1"/>
          </p:nvPr>
        </p:nvSpPr>
        <p:spPr/>
        <p:txBody>
          <a:bodyPr vert="horz" lIns="91440" tIns="45720" rIns="91440" bIns="45720" rtlCol="0" anchor="t">
            <a:normAutofit/>
          </a:bodyPr>
          <a:lstStyle/>
          <a:p>
            <a:r>
              <a:rPr lang="en-US"/>
              <a:t>While we didn't find too much supporting data, we non-the less have had some interesting findings with covid, it seems we are ~17% less likely to have had Covid and an Heart Attack.</a:t>
            </a:r>
          </a:p>
        </p:txBody>
      </p:sp>
      <p:pic>
        <p:nvPicPr>
          <p:cNvPr id="4" name="Picture 3" descr="A table with text on it&#10;&#10;Description automatically generated">
            <a:extLst>
              <a:ext uri="{FF2B5EF4-FFF2-40B4-BE49-F238E27FC236}">
                <a16:creationId xmlns:a16="http://schemas.microsoft.com/office/drawing/2014/main" id="{9863D061-47A2-EF6A-482A-C7F0CA38C870}"/>
              </a:ext>
            </a:extLst>
          </p:cNvPr>
          <p:cNvPicPr>
            <a:picLocks noChangeAspect="1"/>
          </p:cNvPicPr>
          <p:nvPr/>
        </p:nvPicPr>
        <p:blipFill rotWithShape="1">
          <a:blip r:embed="rId2"/>
          <a:srcRect l="1006" t="36661" r="-805" b="33174"/>
          <a:stretch/>
        </p:blipFill>
        <p:spPr>
          <a:xfrm>
            <a:off x="371061" y="3151698"/>
            <a:ext cx="9119713" cy="20584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8638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AF3F-A811-5BA7-0AE4-7FFE103FA6F9}"/>
              </a:ext>
            </a:extLst>
          </p:cNvPr>
          <p:cNvSpPr>
            <a:spLocks noGrp="1"/>
          </p:cNvSpPr>
          <p:nvPr>
            <p:ph type="title"/>
          </p:nvPr>
        </p:nvSpPr>
        <p:spPr/>
        <p:txBody>
          <a:bodyPr/>
          <a:lstStyle/>
          <a:p>
            <a:r>
              <a:rPr lang="en-US"/>
              <a:t>Covid Visualization</a:t>
            </a:r>
          </a:p>
        </p:txBody>
      </p:sp>
      <p:sp>
        <p:nvSpPr>
          <p:cNvPr id="3" name="Content Placeholder 2">
            <a:extLst>
              <a:ext uri="{FF2B5EF4-FFF2-40B4-BE49-F238E27FC236}">
                <a16:creationId xmlns:a16="http://schemas.microsoft.com/office/drawing/2014/main" id="{371899BA-005E-BCD3-F134-BB9C16FD7466}"/>
              </a:ext>
            </a:extLst>
          </p:cNvPr>
          <p:cNvSpPr>
            <a:spLocks noGrp="1"/>
          </p:cNvSpPr>
          <p:nvPr>
            <p:ph idx="1"/>
          </p:nvPr>
        </p:nvSpPr>
        <p:spPr/>
        <p:txBody>
          <a:bodyPr vert="horz" lIns="91440" tIns="45720" rIns="91440" bIns="45720" rtlCol="0" anchor="t">
            <a:normAutofit/>
          </a:bodyPr>
          <a:lstStyle/>
          <a:p>
            <a:r>
              <a:rPr lang="en-US"/>
              <a:t>This gives you an idea of the overall covid afflictions on the entire dataset</a:t>
            </a:r>
          </a:p>
        </p:txBody>
      </p:sp>
      <p:pic>
        <p:nvPicPr>
          <p:cNvPr id="4" name="Picture 3" descr="A pie chart with text overlay&#10;&#10;Description automatically generated">
            <a:extLst>
              <a:ext uri="{FF2B5EF4-FFF2-40B4-BE49-F238E27FC236}">
                <a16:creationId xmlns:a16="http://schemas.microsoft.com/office/drawing/2014/main" id="{A2C38217-75A7-C457-5ADF-2E78B69D56DE}"/>
              </a:ext>
            </a:extLst>
          </p:cNvPr>
          <p:cNvPicPr>
            <a:picLocks noChangeAspect="1"/>
          </p:cNvPicPr>
          <p:nvPr/>
        </p:nvPicPr>
        <p:blipFill>
          <a:blip r:embed="rId2"/>
          <a:stretch>
            <a:fillRect/>
          </a:stretch>
        </p:blipFill>
        <p:spPr>
          <a:xfrm>
            <a:off x="2229126" y="2486991"/>
            <a:ext cx="5486400" cy="4114800"/>
          </a:xfrm>
          <a:prstGeom prst="rect">
            <a:avLst/>
          </a:prstGeom>
        </p:spPr>
      </p:pic>
    </p:spTree>
    <p:extLst>
      <p:ext uri="{BB962C8B-B14F-4D97-AF65-F5344CB8AC3E}">
        <p14:creationId xmlns:p14="http://schemas.microsoft.com/office/powerpoint/2010/main" val="3983585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BB21-CF77-CA72-64E7-259AEC661B13}"/>
              </a:ext>
            </a:extLst>
          </p:cNvPr>
          <p:cNvSpPr>
            <a:spLocks noGrp="1"/>
          </p:cNvSpPr>
          <p:nvPr>
            <p:ph type="title"/>
          </p:nvPr>
        </p:nvSpPr>
        <p:spPr/>
        <p:txBody>
          <a:bodyPr/>
          <a:lstStyle/>
          <a:p>
            <a:r>
              <a:rPr lang="en-US"/>
              <a:t>Conclusion Visualization Summary by Nolan</a:t>
            </a:r>
          </a:p>
        </p:txBody>
      </p:sp>
      <p:sp>
        <p:nvSpPr>
          <p:cNvPr id="3" name="Content Placeholder 2">
            <a:extLst>
              <a:ext uri="{FF2B5EF4-FFF2-40B4-BE49-F238E27FC236}">
                <a16:creationId xmlns:a16="http://schemas.microsoft.com/office/drawing/2014/main" id="{D77EC695-A1D7-E561-67ED-D2F46E626D69}"/>
              </a:ext>
            </a:extLst>
          </p:cNvPr>
          <p:cNvSpPr>
            <a:spLocks noGrp="1"/>
          </p:cNvSpPr>
          <p:nvPr>
            <p:ph idx="1"/>
          </p:nvPr>
        </p:nvSpPr>
        <p:spPr>
          <a:xfrm>
            <a:off x="677334" y="2160589"/>
            <a:ext cx="8408929" cy="722339"/>
          </a:xfrm>
        </p:spPr>
        <p:txBody>
          <a:bodyPr vert="horz" lIns="91440" tIns="45720" rIns="91440" bIns="45720" rtlCol="0" anchor="t">
            <a:normAutofit/>
          </a:bodyPr>
          <a:lstStyle/>
          <a:p>
            <a:r>
              <a:rPr lang="en-US"/>
              <a:t>Additionally, here is a pie graph covid cases who've had had a heart attack, and who've hadn't had one.</a:t>
            </a:r>
          </a:p>
        </p:txBody>
      </p:sp>
      <p:pic>
        <p:nvPicPr>
          <p:cNvPr id="5" name="Picture 4" descr="A yellow circle with a number of text&#10;&#10;Description automatically generated">
            <a:extLst>
              <a:ext uri="{FF2B5EF4-FFF2-40B4-BE49-F238E27FC236}">
                <a16:creationId xmlns:a16="http://schemas.microsoft.com/office/drawing/2014/main" id="{C56DF7A0-04A1-B0E0-0656-6CB3EDB045E8}"/>
              </a:ext>
            </a:extLst>
          </p:cNvPr>
          <p:cNvPicPr>
            <a:picLocks noChangeAspect="1"/>
          </p:cNvPicPr>
          <p:nvPr/>
        </p:nvPicPr>
        <p:blipFill rotWithShape="1">
          <a:blip r:embed="rId2"/>
          <a:srcRect l="23370" t="8939" r="18297" b="11575"/>
          <a:stretch/>
        </p:blipFill>
        <p:spPr>
          <a:xfrm>
            <a:off x="2738784" y="2866335"/>
            <a:ext cx="5102091" cy="3907214"/>
          </a:xfrm>
          <a:prstGeom prst="rect">
            <a:avLst/>
          </a:prstGeom>
        </p:spPr>
      </p:pic>
    </p:spTree>
    <p:extLst>
      <p:ext uri="{BB962C8B-B14F-4D97-AF65-F5344CB8AC3E}">
        <p14:creationId xmlns:p14="http://schemas.microsoft.com/office/powerpoint/2010/main" val="3791712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ardiogram">
            <a:extLst>
              <a:ext uri="{FF2B5EF4-FFF2-40B4-BE49-F238E27FC236}">
                <a16:creationId xmlns:a16="http://schemas.microsoft.com/office/drawing/2014/main" id="{626F4B69-051F-E28D-D6AF-5E89F30AD7D6}"/>
              </a:ext>
            </a:extLst>
          </p:cNvPr>
          <p:cNvPicPr>
            <a:picLocks noChangeAspect="1"/>
          </p:cNvPicPr>
          <p:nvPr/>
        </p:nvPicPr>
        <p:blipFill rotWithShape="1">
          <a:blip r:embed="rId2"/>
          <a:srcRect t="12061" b="7431"/>
          <a:stretch/>
        </p:blipFill>
        <p:spPr>
          <a:xfrm>
            <a:off x="5970317" y="-8022"/>
            <a:ext cx="6221683" cy="6866022"/>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4459131-279C-B308-92A4-D837EDEA75BB}"/>
              </a:ext>
            </a:extLst>
          </p:cNvPr>
          <p:cNvSpPr>
            <a:spLocks noGrp="1"/>
          </p:cNvSpPr>
          <p:nvPr>
            <p:ph type="title"/>
          </p:nvPr>
        </p:nvSpPr>
        <p:spPr>
          <a:xfrm>
            <a:off x="677333" y="609600"/>
            <a:ext cx="5503459" cy="711200"/>
          </a:xfrm>
        </p:spPr>
        <p:txBody>
          <a:bodyPr>
            <a:normAutofit/>
          </a:bodyPr>
          <a:lstStyle/>
          <a:p>
            <a:r>
              <a:rPr lang="en-US"/>
              <a:t>Implication of Findings</a:t>
            </a:r>
          </a:p>
        </p:txBody>
      </p:sp>
      <p:sp>
        <p:nvSpPr>
          <p:cNvPr id="3" name="Content Placeholder 2">
            <a:extLst>
              <a:ext uri="{FF2B5EF4-FFF2-40B4-BE49-F238E27FC236}">
                <a16:creationId xmlns:a16="http://schemas.microsoft.com/office/drawing/2014/main" id="{78E5A6B3-DAE3-91BF-B748-94B845966EA8}"/>
              </a:ext>
            </a:extLst>
          </p:cNvPr>
          <p:cNvSpPr>
            <a:spLocks noGrp="1"/>
          </p:cNvSpPr>
          <p:nvPr>
            <p:ph idx="1"/>
          </p:nvPr>
        </p:nvSpPr>
        <p:spPr>
          <a:xfrm>
            <a:off x="677334" y="1318379"/>
            <a:ext cx="6113058" cy="4722983"/>
          </a:xfrm>
        </p:spPr>
        <p:txBody>
          <a:bodyPr vert="horz" lIns="91440" tIns="45720" rIns="91440" bIns="45720" rtlCol="0" anchor="t">
            <a:normAutofit/>
          </a:bodyPr>
          <a:lstStyle/>
          <a:p>
            <a:pPr>
              <a:lnSpc>
                <a:spcPct val="90000"/>
              </a:lnSpc>
            </a:pPr>
            <a:r>
              <a:rPr lang="en-US" sz="1400"/>
              <a:t>While we can't come to any great conclusions, we can safely say that Covid most likely does NOT have an effect on heart health.</a:t>
            </a:r>
          </a:p>
          <a:p>
            <a:pPr>
              <a:lnSpc>
                <a:spcPct val="90000"/>
              </a:lnSpc>
            </a:pPr>
            <a:r>
              <a:rPr lang="en-US" sz="1400"/>
              <a:t>Based on our findings rate of heart attack in males is higher than females.</a:t>
            </a:r>
          </a:p>
          <a:p>
            <a:pPr>
              <a:lnSpc>
                <a:spcPct val="90000"/>
              </a:lnSpc>
            </a:pPr>
            <a:r>
              <a:rPr lang="en-US" sz="1400">
                <a:ea typeface="+mn-lt"/>
                <a:cs typeface="+mn-lt"/>
              </a:rPr>
              <a:t>People with heart disease do not feel their general health is great.</a:t>
            </a:r>
          </a:p>
          <a:p>
            <a:pPr>
              <a:lnSpc>
                <a:spcPct val="90000"/>
              </a:lnSpc>
            </a:pPr>
            <a:r>
              <a:rPr lang="en-US" sz="1400">
                <a:ea typeface="+mn-lt"/>
                <a:cs typeface="+mn-lt"/>
              </a:rPr>
              <a:t>Physical activity has a significant role to play in preventing heart disease.</a:t>
            </a:r>
          </a:p>
          <a:p>
            <a:pPr>
              <a:lnSpc>
                <a:spcPct val="90000"/>
              </a:lnSpc>
            </a:pPr>
            <a:r>
              <a:rPr lang="en-US" sz="1400">
                <a:ea typeface="+mn-lt"/>
                <a:cs typeface="+mn-lt"/>
              </a:rPr>
              <a:t>Sleep does not impact the chances of a person having heart disease.</a:t>
            </a:r>
          </a:p>
          <a:p>
            <a:pPr>
              <a:lnSpc>
                <a:spcPct val="90000"/>
              </a:lnSpc>
            </a:pPr>
            <a:r>
              <a:rPr lang="en-US" sz="1400">
                <a:ea typeface="+mn-lt"/>
                <a:cs typeface="+mn-lt"/>
              </a:rPr>
              <a:t>Smoking increases the risk of heart disease slightly while e-cigarettes are not as much of a risk factor.</a:t>
            </a:r>
            <a:endParaRPr lang="en-US" sz="1400"/>
          </a:p>
          <a:p>
            <a:pPr>
              <a:lnSpc>
                <a:spcPct val="90000"/>
              </a:lnSpc>
            </a:pPr>
            <a:r>
              <a:rPr lang="en-US" sz="1400">
                <a:ea typeface="+mn-lt"/>
                <a:cs typeface="+mn-lt"/>
              </a:rPr>
              <a:t>Alcohol consumption does not significantly increase the risk of heart disease.</a:t>
            </a:r>
            <a:endParaRPr lang="en-US" sz="1400"/>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64675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F3D5-2206-E188-C29B-E30ACE37C3A8}"/>
              </a:ext>
            </a:extLst>
          </p:cNvPr>
          <p:cNvSpPr>
            <a:spLocks noGrp="1"/>
          </p:cNvSpPr>
          <p:nvPr>
            <p:ph type="title"/>
          </p:nvPr>
        </p:nvSpPr>
        <p:spPr>
          <a:xfrm>
            <a:off x="2849562" y="609600"/>
            <a:ext cx="6424440" cy="1320800"/>
          </a:xfrm>
        </p:spPr>
        <p:txBody>
          <a:bodyPr>
            <a:normAutofit/>
          </a:bodyPr>
          <a:lstStyle/>
          <a:p>
            <a:r>
              <a:rPr lang="en-US"/>
              <a:t>References</a:t>
            </a:r>
          </a:p>
        </p:txBody>
      </p:sp>
      <p:pic>
        <p:nvPicPr>
          <p:cNvPr id="5" name="Picture 4" descr="Desk with stethoscope and computer keyboard">
            <a:extLst>
              <a:ext uri="{FF2B5EF4-FFF2-40B4-BE49-F238E27FC236}">
                <a16:creationId xmlns:a16="http://schemas.microsoft.com/office/drawing/2014/main" id="{FADAC195-11AF-964A-CD08-033B905D8A66}"/>
              </a:ext>
            </a:extLst>
          </p:cNvPr>
          <p:cNvPicPr>
            <a:picLocks noChangeAspect="1"/>
          </p:cNvPicPr>
          <p:nvPr/>
        </p:nvPicPr>
        <p:blipFill rotWithShape="1">
          <a:blip r:embed="rId2"/>
          <a:srcRect l="65396" r="10446" b="9086"/>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CC35A63-20CC-9ED3-9090-5803944D3BFE}"/>
              </a:ext>
            </a:extLst>
          </p:cNvPr>
          <p:cNvSpPr>
            <a:spLocks noGrp="1"/>
          </p:cNvSpPr>
          <p:nvPr>
            <p:ph idx="1"/>
          </p:nvPr>
        </p:nvSpPr>
        <p:spPr>
          <a:xfrm>
            <a:off x="2280068" y="1719432"/>
            <a:ext cx="7868228" cy="4530477"/>
          </a:xfrm>
        </p:spPr>
        <p:txBody>
          <a:bodyPr vert="horz" lIns="91440" tIns="45720" rIns="91440" bIns="45720" rtlCol="0">
            <a:normAutofit/>
          </a:bodyPr>
          <a:lstStyle/>
          <a:p>
            <a:r>
              <a:rPr lang="en-US" dirty="0">
                <a:latin typeface="Trebuchet MS"/>
                <a:cs typeface="Times New Roman"/>
              </a:rPr>
              <a:t>American Heart Association. “About Heart Attacks.” </a:t>
            </a:r>
            <a:r>
              <a:rPr lang="en-US" i="1" dirty="0">
                <a:latin typeface="Trebuchet MS"/>
                <a:cs typeface="Times New Roman"/>
              </a:rPr>
              <a:t>Www.heart.org</a:t>
            </a:r>
            <a:r>
              <a:rPr lang="en-US" dirty="0">
                <a:latin typeface="Trebuchet MS"/>
                <a:cs typeface="Times New Roman"/>
              </a:rPr>
              <a:t>, 31 July 2016, www.heart.org/en/health-topics/heart-attack/about-heart-attacks. Accessed 16 May 2024.</a:t>
            </a:r>
          </a:p>
          <a:p>
            <a:r>
              <a:rPr lang="en-US" dirty="0">
                <a:latin typeface="Trebuchet MS"/>
                <a:cs typeface="Times New Roman"/>
              </a:rPr>
              <a:t>CDC. “About Heart Disease.” </a:t>
            </a:r>
            <a:r>
              <a:rPr lang="en-US" i="1" dirty="0">
                <a:latin typeface="Trebuchet MS"/>
                <a:cs typeface="Times New Roman"/>
              </a:rPr>
              <a:t>Heart Disease</a:t>
            </a:r>
            <a:r>
              <a:rPr lang="en-US" dirty="0">
                <a:latin typeface="Trebuchet MS"/>
                <a:cs typeface="Times New Roman"/>
              </a:rPr>
              <a:t>, 29 Apr. 2024, www.cdc.gov/heart-disease/about/index.html. Accessed 16 May 2024.</a:t>
            </a:r>
            <a:endParaRPr lang="en-US" dirty="0">
              <a:latin typeface="Trebuchet MS"/>
            </a:endParaRPr>
          </a:p>
          <a:p>
            <a:r>
              <a:rPr lang="en-US" dirty="0">
                <a:latin typeface="Trebuchet MS"/>
                <a:cs typeface="Times New Roman"/>
              </a:rPr>
              <a:t>Cleveland Clinic. “Heart Disease: Symptoms, Risk Factors &amp; Treatment.” </a:t>
            </a:r>
            <a:r>
              <a:rPr lang="en-US" i="1" dirty="0">
                <a:latin typeface="Trebuchet MS"/>
                <a:cs typeface="Times New Roman"/>
              </a:rPr>
              <a:t>Cleveland Clinic</a:t>
            </a:r>
            <a:r>
              <a:rPr lang="en-US" dirty="0">
                <a:latin typeface="Trebuchet MS"/>
                <a:cs typeface="Times New Roman"/>
              </a:rPr>
              <a:t>, 1 Sept. 2022, my.clevelandclinic.org/health/diseases/24129-heart-disease. Accessed 16 May 2024.</a:t>
            </a:r>
          </a:p>
          <a:p>
            <a:endParaRPr lang="en-US">
              <a:cs typeface="Times New Roman"/>
            </a:endParaRPr>
          </a:p>
          <a:p>
            <a:endParaRPr lang="en-US"/>
          </a:p>
        </p:txBody>
      </p:sp>
    </p:spTree>
    <p:extLst>
      <p:ext uri="{BB962C8B-B14F-4D97-AF65-F5344CB8AC3E}">
        <p14:creationId xmlns:p14="http://schemas.microsoft.com/office/powerpoint/2010/main" val="3136029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BBAB-8CE8-3F80-A038-E5FB835A5EF0}"/>
              </a:ext>
            </a:extLst>
          </p:cNvPr>
          <p:cNvSpPr>
            <a:spLocks noGrp="1"/>
          </p:cNvSpPr>
          <p:nvPr>
            <p:ph type="title"/>
          </p:nvPr>
        </p:nvSpPr>
        <p:spPr>
          <a:xfrm>
            <a:off x="4061119" y="633663"/>
            <a:ext cx="4916103" cy="903706"/>
          </a:xfrm>
        </p:spPr>
        <p:txBody>
          <a:bodyPr anchor="ctr">
            <a:normAutofit/>
          </a:bodyPr>
          <a:lstStyle/>
          <a:p>
            <a:r>
              <a:rPr lang="en-US"/>
              <a:t>Dataset Source </a:t>
            </a:r>
          </a:p>
        </p:txBody>
      </p:sp>
      <p:sp>
        <p:nvSpPr>
          <p:cNvPr id="3" name="Content Placeholder 2">
            <a:extLst>
              <a:ext uri="{FF2B5EF4-FFF2-40B4-BE49-F238E27FC236}">
                <a16:creationId xmlns:a16="http://schemas.microsoft.com/office/drawing/2014/main" id="{347F324E-0473-81A1-6AEF-9F6759600023}"/>
              </a:ext>
            </a:extLst>
          </p:cNvPr>
          <p:cNvSpPr>
            <a:spLocks noGrp="1"/>
          </p:cNvSpPr>
          <p:nvPr>
            <p:ph idx="1"/>
          </p:nvPr>
        </p:nvSpPr>
        <p:spPr>
          <a:xfrm>
            <a:off x="4065085" y="1711411"/>
            <a:ext cx="5847598" cy="4442246"/>
          </a:xfrm>
        </p:spPr>
        <p:txBody>
          <a:bodyPr vert="horz" lIns="91440" tIns="45720" rIns="91440" bIns="45720" rtlCol="0" anchor="t">
            <a:normAutofit/>
          </a:bodyPr>
          <a:lstStyle/>
          <a:p>
            <a:pPr>
              <a:lnSpc>
                <a:spcPct val="90000"/>
              </a:lnSpc>
            </a:pPr>
            <a:r>
              <a:rPr lang="en-US" sz="1600" dirty="0">
                <a:latin typeface="Trebuchet MS"/>
                <a:cs typeface="Arial"/>
              </a:rPr>
              <a:t>The dataset consists of heart disease risk factors, lifestyle indicators, demographic indicators, location information, Covid status, and other variables gathered from the 2022 annual CDC survey of more than 400,000 adults related to their health status. </a:t>
            </a:r>
            <a:endParaRPr lang="en-US" sz="1600">
              <a:cs typeface="Arial"/>
            </a:endParaRPr>
          </a:p>
          <a:p>
            <a:pPr>
              <a:lnSpc>
                <a:spcPct val="90000"/>
              </a:lnSpc>
            </a:pPr>
            <a:r>
              <a:rPr lang="en-US" sz="1600" dirty="0">
                <a:highlight>
                  <a:srgbClr val="FFFFFF"/>
                </a:highlight>
                <a:latin typeface="Trebuchet MS"/>
                <a:cs typeface="Arial"/>
              </a:rPr>
              <a:t>The data contained in the dataset was obtained through the Behavioral</a:t>
            </a:r>
            <a:r>
              <a:rPr lang="en-US" sz="1600" b="0" i="0" dirty="0">
                <a:effectLst/>
                <a:highlight>
                  <a:srgbClr val="FFFFFF"/>
                </a:highlight>
                <a:latin typeface="Trebuchet MS"/>
                <a:cs typeface="Arial"/>
              </a:rPr>
              <a:t> Risk Factor Surveillance</a:t>
            </a:r>
            <a:r>
              <a:rPr lang="en-US" sz="1600" dirty="0">
                <a:highlight>
                  <a:srgbClr val="FFFFFF"/>
                </a:highlight>
                <a:latin typeface="Trebuchet MS"/>
                <a:cs typeface="Arial"/>
              </a:rPr>
              <a:t> System (BRFSS), </a:t>
            </a:r>
            <a:r>
              <a:rPr lang="en-US" sz="1600" b="0" i="0" dirty="0">
                <a:effectLst/>
                <a:highlight>
                  <a:srgbClr val="FFFFFF"/>
                </a:highlight>
                <a:latin typeface="Trebuchet MS"/>
                <a:cs typeface="Arial"/>
              </a:rPr>
              <a:t>which conducts annual telephone surveys to collect data on </a:t>
            </a:r>
            <a:r>
              <a:rPr lang="en-US" sz="1600" dirty="0">
                <a:highlight>
                  <a:srgbClr val="FFFFFF"/>
                </a:highlight>
                <a:latin typeface="Trebuchet MS"/>
                <a:cs typeface="Arial"/>
              </a:rPr>
              <a:t>the health</a:t>
            </a:r>
            <a:r>
              <a:rPr lang="en-US" sz="1600" b="0" i="0" dirty="0">
                <a:effectLst/>
                <a:highlight>
                  <a:srgbClr val="FFFFFF"/>
                </a:highlight>
                <a:latin typeface="Trebuchet MS"/>
                <a:cs typeface="Arial"/>
              </a:rPr>
              <a:t> status of </a:t>
            </a:r>
            <a:r>
              <a:rPr lang="en-US" sz="1600" dirty="0">
                <a:highlight>
                  <a:srgbClr val="FFFFFF"/>
                </a:highlight>
                <a:latin typeface="Trebuchet MS"/>
                <a:cs typeface="Arial"/>
              </a:rPr>
              <a:t>US</a:t>
            </a:r>
            <a:r>
              <a:rPr lang="en-US" sz="1600" b="0" i="0" dirty="0">
                <a:effectLst/>
                <a:highlight>
                  <a:srgbClr val="FFFFFF"/>
                </a:highlight>
                <a:latin typeface="Trebuchet MS"/>
                <a:cs typeface="Arial"/>
              </a:rPr>
              <a:t>.</a:t>
            </a:r>
            <a:r>
              <a:rPr lang="en-US" sz="1600" dirty="0">
                <a:highlight>
                  <a:srgbClr val="FFFFFF"/>
                </a:highlight>
                <a:latin typeface="Trebuchet MS"/>
                <a:cs typeface="Arial"/>
              </a:rPr>
              <a:t> </a:t>
            </a:r>
            <a:endParaRPr lang="en-US" sz="1600" b="0" i="0" dirty="0">
              <a:effectLst/>
              <a:highlight>
                <a:srgbClr val="FFFFFF"/>
              </a:highlight>
              <a:latin typeface="Trebuchet MS"/>
              <a:cs typeface="Arial"/>
            </a:endParaRPr>
          </a:p>
          <a:p>
            <a:pPr>
              <a:lnSpc>
                <a:spcPct val="90000"/>
              </a:lnSpc>
            </a:pPr>
            <a:r>
              <a:rPr lang="en-US" sz="1600" dirty="0">
                <a:highlight>
                  <a:srgbClr val="FFFFFF"/>
                </a:highlight>
                <a:latin typeface="Trebuchet MS"/>
                <a:cs typeface="Arial"/>
              </a:rPr>
              <a:t>The author of this updated dataset reduced the nearly 300 original variables down to 40, making it much easier to group data for analysis. </a:t>
            </a:r>
          </a:p>
          <a:p>
            <a:pPr>
              <a:lnSpc>
                <a:spcPct val="90000"/>
              </a:lnSpc>
            </a:pPr>
            <a:r>
              <a:rPr lang="en-US" sz="1600" dirty="0">
                <a:highlight>
                  <a:srgbClr val="FFFFFF"/>
                </a:highlight>
                <a:latin typeface="Trebuchet MS"/>
                <a:cs typeface="Arial"/>
              </a:rPr>
              <a:t>We discovered the dataset via Kaggle.com.</a:t>
            </a:r>
          </a:p>
          <a:p>
            <a:pPr>
              <a:lnSpc>
                <a:spcPct val="90000"/>
              </a:lnSpc>
            </a:pPr>
            <a:r>
              <a:rPr lang="en-US" sz="1600" dirty="0">
                <a:highlight>
                  <a:srgbClr val="FFFFFF"/>
                </a:highlight>
                <a:latin typeface="Trebuchet MS"/>
                <a:cs typeface="Arial"/>
              </a:rPr>
              <a:t>Below is the link to the dataset. Make sure to check it out! </a:t>
            </a:r>
            <a:r>
              <a:rPr lang="en-US" sz="1600" dirty="0">
                <a:highlight>
                  <a:srgbClr val="FFFFFF"/>
                </a:highlight>
                <a:latin typeface="Trebuchet MS"/>
                <a:cs typeface="Arial"/>
                <a:sym typeface="Wingdings" panose="05000000000000000000" pitchFamily="2" charset="2"/>
              </a:rPr>
              <a:t></a:t>
            </a:r>
            <a:endParaRPr lang="en-US" sz="1600" dirty="0">
              <a:highlight>
                <a:srgbClr val="FFFFFF"/>
              </a:highlight>
              <a:latin typeface="Trebuchet MS"/>
              <a:cs typeface="Arial"/>
            </a:endParaRPr>
          </a:p>
          <a:p>
            <a:pPr marL="400050" lvl="1" indent="0">
              <a:lnSpc>
                <a:spcPct val="90000"/>
              </a:lnSpc>
              <a:buNone/>
            </a:pPr>
            <a:r>
              <a:rPr lang="en-US" dirty="0">
                <a:latin typeface="Trebuchet MS"/>
                <a:cs typeface="Arial"/>
              </a:rPr>
              <a:t>      </a:t>
            </a:r>
            <a:r>
              <a:rPr lang="en-US" dirty="0">
                <a:solidFill>
                  <a:srgbClr val="C00000"/>
                </a:solidFill>
                <a:latin typeface="Trebuchet MS"/>
                <a:cs typeface="Arial"/>
                <a:hlinkClick r:id="rId2">
                  <a:extLst>
                    <a:ext uri="{A12FA001-AC4F-418D-AE19-62706E023703}">
                      <ahyp:hlinkClr xmlns:ahyp="http://schemas.microsoft.com/office/drawing/2018/hyperlinkcolor" val="tx"/>
                    </a:ext>
                  </a:extLst>
                </a:hlinkClick>
              </a:rPr>
              <a:t>Indicators of Heart Disease 2022</a:t>
            </a:r>
            <a:endParaRPr lang="en-US">
              <a:solidFill>
                <a:srgbClr val="C00000"/>
              </a:solidFill>
              <a:cs typeface="Arial"/>
            </a:endParaRPr>
          </a:p>
        </p:txBody>
      </p:sp>
      <p:pic>
        <p:nvPicPr>
          <p:cNvPr id="18" name="Picture 17" descr="Feedback, Survey, Questionnaire Free Stock Photo - Public Domain Pictures">
            <a:extLst>
              <a:ext uri="{FF2B5EF4-FFF2-40B4-BE49-F238E27FC236}">
                <a16:creationId xmlns:a16="http://schemas.microsoft.com/office/drawing/2014/main" id="{68B85F1F-A7B2-A712-EEB1-06C1A3B8A04B}"/>
              </a:ext>
            </a:extLst>
          </p:cNvPr>
          <p:cNvPicPr>
            <a:picLocks noChangeAspect="1"/>
          </p:cNvPicPr>
          <p:nvPr/>
        </p:nvPicPr>
        <p:blipFill rotWithShape="1">
          <a:blip r:embed="rId3"/>
          <a:srcRect l="20406" r="10892"/>
          <a:stretch/>
        </p:blipFill>
        <p:spPr>
          <a:xfrm>
            <a:off x="542370" y="916967"/>
            <a:ext cx="3131461" cy="4932221"/>
          </a:xfrm>
          <a:prstGeom prst="rect">
            <a:avLst/>
          </a:prstGeom>
        </p:spPr>
      </p:pic>
    </p:spTree>
    <p:extLst>
      <p:ext uri="{BB962C8B-B14F-4D97-AF65-F5344CB8AC3E}">
        <p14:creationId xmlns:p14="http://schemas.microsoft.com/office/powerpoint/2010/main" val="1904223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7BC-2B55-02DE-97D0-A6E020A591D2}"/>
              </a:ext>
            </a:extLst>
          </p:cNvPr>
          <p:cNvSpPr>
            <a:spLocks noGrp="1"/>
          </p:cNvSpPr>
          <p:nvPr>
            <p:ph type="title"/>
          </p:nvPr>
        </p:nvSpPr>
        <p:spPr>
          <a:xfrm>
            <a:off x="2504656" y="609600"/>
            <a:ext cx="6769346" cy="1320800"/>
          </a:xfrm>
        </p:spPr>
        <p:txBody>
          <a:bodyPr>
            <a:normAutofit/>
          </a:bodyPr>
          <a:lstStyle/>
          <a:p>
            <a:r>
              <a:rPr lang="en-US"/>
              <a:t>Data Exploration &amp; Cleanup Process</a:t>
            </a:r>
          </a:p>
        </p:txBody>
      </p:sp>
      <p:pic>
        <p:nvPicPr>
          <p:cNvPr id="4" name="Picture 3" descr="Images Gratuites : verre, Couleur, la lessive, bouteille, jaune, jouet ...">
            <a:extLst>
              <a:ext uri="{FF2B5EF4-FFF2-40B4-BE49-F238E27FC236}">
                <a16:creationId xmlns:a16="http://schemas.microsoft.com/office/drawing/2014/main" id="{F3C82B21-32EF-556D-5F90-2A1C7F46DB28}"/>
              </a:ext>
            </a:extLst>
          </p:cNvPr>
          <p:cNvPicPr>
            <a:picLocks noChangeAspect="1"/>
          </p:cNvPicPr>
          <p:nvPr/>
        </p:nvPicPr>
        <p:blipFill rotWithShape="1">
          <a:blip r:embed="rId2"/>
          <a:srcRect l="61889" r="13304" b="6646"/>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64" name="Isosceles Triangle 63">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341EE94-E4B0-8B37-97DD-0FB5E6AB0FBC}"/>
              </a:ext>
            </a:extLst>
          </p:cNvPr>
          <p:cNvSpPr>
            <a:spLocks noGrp="1"/>
          </p:cNvSpPr>
          <p:nvPr>
            <p:ph idx="1"/>
          </p:nvPr>
        </p:nvSpPr>
        <p:spPr>
          <a:xfrm>
            <a:off x="2649036" y="2264863"/>
            <a:ext cx="6424440" cy="4265784"/>
          </a:xfrm>
        </p:spPr>
        <p:txBody>
          <a:bodyPr vert="horz" lIns="91440" tIns="45720" rIns="91440" bIns="45720" rtlCol="0" anchor="t">
            <a:normAutofit/>
          </a:bodyPr>
          <a:lstStyle/>
          <a:p>
            <a:pPr>
              <a:lnSpc>
                <a:spcPct val="90000"/>
              </a:lnSpc>
            </a:pPr>
            <a:r>
              <a:rPr lang="en-US" sz="1500"/>
              <a:t>Once selected, the group discussed the contents of the dataset. Each member of the group selected the data that they found most interesting and would help answer one of our group questions.  </a:t>
            </a:r>
          </a:p>
          <a:p>
            <a:pPr>
              <a:lnSpc>
                <a:spcPct val="90000"/>
              </a:lnSpc>
            </a:pPr>
            <a:r>
              <a:rPr lang="en-US" sz="1500"/>
              <a:t>The remaining columns, which were unnecessary for our analysis, required cleaning. Examples of these are 'Removed Teeth', "Deaf/Hard of Hearing', 'Blind/Vision Difficulty', etc.</a:t>
            </a:r>
          </a:p>
          <a:p>
            <a:pPr>
              <a:lnSpc>
                <a:spcPct val="90000"/>
              </a:lnSpc>
            </a:pPr>
            <a:r>
              <a:rPr lang="en-US" sz="1500"/>
              <a:t>The final step of the cleanup process was executed in </a:t>
            </a:r>
            <a:r>
              <a:rPr lang="en-US" sz="1500" err="1"/>
              <a:t>Jupyter</a:t>
            </a:r>
            <a:r>
              <a:rPr lang="en-US" sz="1500"/>
              <a:t> Notebooks, where data was reduced to specifically aid in answering our individual questions.</a:t>
            </a:r>
          </a:p>
          <a:p>
            <a:pPr>
              <a:lnSpc>
                <a:spcPct val="90000"/>
              </a:lnSpc>
            </a:pPr>
            <a:r>
              <a:rPr lang="en-US" sz="1500"/>
              <a:t>This processes can be followed step-by-step in our repository below:</a:t>
            </a:r>
          </a:p>
          <a:p>
            <a:pPr marL="0" indent="0" algn="ctr">
              <a:lnSpc>
                <a:spcPct val="90000"/>
              </a:lnSpc>
              <a:buNone/>
            </a:pPr>
            <a:r>
              <a:rPr lang="en-US" sz="1500">
                <a:hlinkClick r:id="rId3"/>
              </a:rPr>
              <a:t>GitHub Respository</a:t>
            </a:r>
            <a:endParaRPr lang="en-US" sz="1500"/>
          </a:p>
          <a:p>
            <a:pPr marL="0" indent="0">
              <a:lnSpc>
                <a:spcPct val="90000"/>
              </a:lnSpc>
              <a:buNone/>
            </a:pPr>
            <a:r>
              <a:rPr lang="en-US" sz="1500"/>
              <a:t>  </a:t>
            </a:r>
          </a:p>
        </p:txBody>
      </p:sp>
    </p:spTree>
    <p:extLst>
      <p:ext uri="{BB962C8B-B14F-4D97-AF65-F5344CB8AC3E}">
        <p14:creationId xmlns:p14="http://schemas.microsoft.com/office/powerpoint/2010/main" val="259446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oup of question marks on the ground&#10;&#10;Description automatically generated">
            <a:extLst>
              <a:ext uri="{FF2B5EF4-FFF2-40B4-BE49-F238E27FC236}">
                <a16:creationId xmlns:a16="http://schemas.microsoft.com/office/drawing/2014/main" id="{484FD67A-4011-881D-DDAF-66DE6E7453E8}"/>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l="8502" r="14103" b="2"/>
          <a:stretch/>
        </p:blipFill>
        <p:spPr>
          <a:xfrm>
            <a:off x="6515748" y="-8022"/>
            <a:ext cx="5676252" cy="6866022"/>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0BB45EDE-F746-BB3F-572C-8DC62C1DE215}"/>
              </a:ext>
            </a:extLst>
          </p:cNvPr>
          <p:cNvSpPr>
            <a:spLocks noGrp="1"/>
          </p:cNvSpPr>
          <p:nvPr>
            <p:ph type="title"/>
          </p:nvPr>
        </p:nvSpPr>
        <p:spPr>
          <a:xfrm>
            <a:off x="677333" y="609600"/>
            <a:ext cx="6097017" cy="951832"/>
          </a:xfrm>
        </p:spPr>
        <p:txBody>
          <a:bodyPr>
            <a:normAutofit/>
          </a:bodyPr>
          <a:lstStyle/>
          <a:p>
            <a:pPr>
              <a:lnSpc>
                <a:spcPct val="90000"/>
              </a:lnSpc>
              <a:spcBef>
                <a:spcPts val="500"/>
              </a:spcBef>
            </a:pPr>
            <a:r>
              <a:rPr lang="en-US"/>
              <a:t>Analysis Process:</a:t>
            </a:r>
            <a:br>
              <a:rPr lang="en-US" sz="2000"/>
            </a:br>
            <a:r>
              <a:rPr lang="en-US" sz="2000"/>
              <a:t> </a:t>
            </a:r>
            <a:r>
              <a:rPr lang="en-US" sz="1800"/>
              <a:t>  Questions we will attempt to answer in our project</a:t>
            </a:r>
          </a:p>
        </p:txBody>
      </p:sp>
      <p:sp>
        <p:nvSpPr>
          <p:cNvPr id="3" name="Content Placeholder 2">
            <a:extLst>
              <a:ext uri="{FF2B5EF4-FFF2-40B4-BE49-F238E27FC236}">
                <a16:creationId xmlns:a16="http://schemas.microsoft.com/office/drawing/2014/main" id="{2008A800-75DB-90DD-2A40-F29A455B501F}"/>
              </a:ext>
            </a:extLst>
          </p:cNvPr>
          <p:cNvSpPr>
            <a:spLocks noGrp="1"/>
          </p:cNvSpPr>
          <p:nvPr>
            <p:ph idx="1"/>
          </p:nvPr>
        </p:nvSpPr>
        <p:spPr>
          <a:xfrm>
            <a:off x="444724" y="1711411"/>
            <a:ext cx="6778806" cy="4362034"/>
          </a:xfrm>
        </p:spPr>
        <p:txBody>
          <a:bodyPr vert="horz" lIns="91440" tIns="45720" rIns="91440" bIns="45720" rtlCol="0" anchor="t">
            <a:normAutofit lnSpcReduction="10000"/>
          </a:bodyPr>
          <a:lstStyle/>
          <a:p>
            <a:pPr>
              <a:lnSpc>
                <a:spcPct val="90000"/>
              </a:lnSpc>
              <a:spcBef>
                <a:spcPts val="1200"/>
              </a:spcBef>
            </a:pPr>
            <a:r>
              <a:rPr lang="en-US">
                <a:latin typeface="Trebuchet MS"/>
                <a:cs typeface="Arial"/>
              </a:rPr>
              <a:t>Summer:</a:t>
            </a:r>
          </a:p>
          <a:p>
            <a:pPr lvl="1">
              <a:lnSpc>
                <a:spcPct val="90000"/>
              </a:lnSpc>
              <a:spcBef>
                <a:spcPts val="1200"/>
              </a:spcBef>
              <a:buFont typeface="Courier New" charset="2"/>
              <a:buChar char="o"/>
            </a:pPr>
            <a:r>
              <a:rPr lang="en-US" sz="1800" b="0" i="0" u="none" strike="noStrike">
                <a:effectLst/>
                <a:latin typeface="Trebuchet MS"/>
                <a:cs typeface="Arial"/>
              </a:rPr>
              <a:t>What </a:t>
            </a:r>
            <a:r>
              <a:rPr lang="en-US" sz="1800">
                <a:latin typeface="Trebuchet MS"/>
                <a:cs typeface="Arial"/>
              </a:rPr>
              <a:t>is the relationship between key ‘lifestyle’ </a:t>
            </a:r>
            <a:r>
              <a:rPr lang="en-US" sz="1800" b="0" i="0" u="none" strike="noStrike">
                <a:effectLst/>
                <a:latin typeface="Trebuchet MS"/>
                <a:cs typeface="Arial"/>
              </a:rPr>
              <a:t>indicators </a:t>
            </a:r>
            <a:r>
              <a:rPr lang="en-US" sz="1800">
                <a:latin typeface="Trebuchet MS"/>
                <a:cs typeface="Arial"/>
              </a:rPr>
              <a:t>and </a:t>
            </a:r>
            <a:r>
              <a:rPr lang="en-US" sz="1800" b="0" i="0" u="none" strike="noStrike">
                <a:effectLst/>
                <a:latin typeface="Trebuchet MS"/>
                <a:cs typeface="Arial"/>
              </a:rPr>
              <a:t>heart disease?</a:t>
            </a:r>
            <a:endParaRPr lang="en-US" sz="1800" b="0">
              <a:effectLst/>
              <a:latin typeface="Trebuchet MS"/>
              <a:cs typeface="Arial"/>
            </a:endParaRPr>
          </a:p>
          <a:p>
            <a:pPr>
              <a:lnSpc>
                <a:spcPct val="90000"/>
              </a:lnSpc>
              <a:spcBef>
                <a:spcPts val="1200"/>
              </a:spcBef>
            </a:pPr>
            <a:r>
              <a:rPr lang="en-US">
                <a:latin typeface="Trebuchet MS"/>
              </a:rPr>
              <a:t>Sonu:</a:t>
            </a:r>
          </a:p>
          <a:p>
            <a:pPr lvl="1">
              <a:lnSpc>
                <a:spcPct val="90000"/>
              </a:lnSpc>
              <a:spcBef>
                <a:spcPts val="1200"/>
              </a:spcBef>
              <a:spcAft>
                <a:spcPts val="0"/>
              </a:spcAft>
              <a:buFont typeface="Courier New" charset="2"/>
              <a:buChar char="o"/>
            </a:pPr>
            <a:r>
              <a:rPr lang="en-US" sz="1800">
                <a:latin typeface="Trebuchet MS"/>
              </a:rPr>
              <a:t>How</a:t>
            </a:r>
            <a:r>
              <a:rPr lang="en-US" sz="1800" b="0" i="0" u="none" strike="noStrike">
                <a:effectLst/>
                <a:latin typeface="Trebuchet MS"/>
              </a:rPr>
              <a:t> prevalent is heart disease in male vs female?</a:t>
            </a:r>
            <a:endParaRPr lang="en-US" sz="1800" b="0">
              <a:effectLst/>
              <a:latin typeface="Trebuchet MS"/>
            </a:endParaRPr>
          </a:p>
          <a:p>
            <a:pPr>
              <a:lnSpc>
                <a:spcPct val="90000"/>
              </a:lnSpc>
              <a:spcBef>
                <a:spcPts val="1200"/>
              </a:spcBef>
            </a:pPr>
            <a:r>
              <a:rPr lang="en-US">
                <a:latin typeface="Trebuchet MS"/>
              </a:rPr>
              <a:t>Dylan:</a:t>
            </a:r>
          </a:p>
          <a:p>
            <a:pPr lvl="1">
              <a:lnSpc>
                <a:spcPct val="90000"/>
              </a:lnSpc>
              <a:spcBef>
                <a:spcPts val="1200"/>
              </a:spcBef>
              <a:spcAft>
                <a:spcPts val="0"/>
              </a:spcAft>
              <a:buFont typeface="Courier New" charset="2"/>
              <a:buChar char="o"/>
            </a:pPr>
            <a:r>
              <a:rPr lang="en-US" sz="1800">
                <a:latin typeface="Trebuchet MS"/>
              </a:rPr>
              <a:t>Which</a:t>
            </a:r>
            <a:r>
              <a:rPr lang="en-US" sz="1800" b="0" i="0" u="none" strike="noStrike">
                <a:effectLst/>
                <a:latin typeface="Trebuchet MS"/>
              </a:rPr>
              <a:t> locations have the highest/lowest incidence of heart disease?</a:t>
            </a:r>
            <a:endParaRPr lang="en-US" sz="1800" b="0">
              <a:effectLst/>
              <a:latin typeface="Trebuchet MS"/>
            </a:endParaRPr>
          </a:p>
          <a:p>
            <a:pPr>
              <a:lnSpc>
                <a:spcPct val="90000"/>
              </a:lnSpc>
              <a:spcBef>
                <a:spcPts val="1200"/>
              </a:spcBef>
            </a:pPr>
            <a:r>
              <a:rPr lang="en-US">
                <a:latin typeface="Trebuchet MS"/>
              </a:rPr>
              <a:t>Nolan:</a:t>
            </a:r>
          </a:p>
          <a:p>
            <a:pPr lvl="1">
              <a:lnSpc>
                <a:spcPct val="90000"/>
              </a:lnSpc>
              <a:spcBef>
                <a:spcPts val="1200"/>
              </a:spcBef>
              <a:spcAft>
                <a:spcPts val="0"/>
              </a:spcAft>
              <a:buFont typeface="Courier New" charset="2"/>
              <a:buChar char="o"/>
            </a:pPr>
            <a:r>
              <a:rPr lang="en-US" sz="1800">
                <a:latin typeface="Trebuchet MS"/>
              </a:rPr>
              <a:t>Is</a:t>
            </a:r>
            <a:r>
              <a:rPr lang="en-US" sz="1800" b="0" i="0" u="none" strike="noStrike">
                <a:effectLst/>
                <a:latin typeface="Trebuchet MS"/>
              </a:rPr>
              <a:t> Covid-19 connected to heart disease? What are the effects</a:t>
            </a:r>
            <a:r>
              <a:rPr lang="en-US" sz="1800">
                <a:latin typeface="Trebuchet MS"/>
              </a:rPr>
              <a:t>?</a:t>
            </a:r>
            <a:endParaRPr lang="en-US" sz="1800" b="0">
              <a:effectLst/>
              <a:latin typeface="Trebuchet MS"/>
            </a:endParaRPr>
          </a:p>
          <a:p>
            <a:pPr marL="0" indent="0">
              <a:lnSpc>
                <a:spcPct val="90000"/>
              </a:lnSpc>
              <a:buNone/>
            </a:pPr>
            <a:br>
              <a:rPr lang="en-US" sz="1400"/>
            </a:br>
            <a:endParaRPr lang="en-US" sz="1600"/>
          </a:p>
        </p:txBody>
      </p:sp>
      <p:cxnSp>
        <p:nvCxnSpPr>
          <p:cNvPr id="64" name="Straight Connector 6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6"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TextBox 10">
            <a:extLst>
              <a:ext uri="{FF2B5EF4-FFF2-40B4-BE49-F238E27FC236}">
                <a16:creationId xmlns:a16="http://schemas.microsoft.com/office/drawing/2014/main" id="{F28E77E9-26BC-40E5-6AA3-76F4A2B08F6B}"/>
              </a:ext>
            </a:extLst>
          </p:cNvPr>
          <p:cNvSpPr txBox="1"/>
          <p:nvPr/>
        </p:nvSpPr>
        <p:spPr>
          <a:xfrm>
            <a:off x="9638096" y="6657945"/>
            <a:ext cx="25539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64917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0301-2502-4542-EBF0-D84379F388F6}"/>
              </a:ext>
            </a:extLst>
          </p:cNvPr>
          <p:cNvSpPr>
            <a:spLocks noGrp="1"/>
          </p:cNvSpPr>
          <p:nvPr>
            <p:ph type="title"/>
          </p:nvPr>
        </p:nvSpPr>
        <p:spPr>
          <a:xfrm>
            <a:off x="845775" y="513347"/>
            <a:ext cx="8293115" cy="632781"/>
          </a:xfrm>
        </p:spPr>
        <p:txBody>
          <a:bodyPr>
            <a:normAutofit fontScale="90000"/>
          </a:bodyPr>
          <a:lstStyle/>
          <a:p>
            <a:pPr algn="ctr"/>
            <a:r>
              <a:rPr lang="en-US"/>
              <a:t>Lifestyle Indicators: General Health</a:t>
            </a:r>
          </a:p>
        </p:txBody>
      </p:sp>
      <p:pic>
        <p:nvPicPr>
          <p:cNvPr id="4" name="Content Placeholder 3" descr="A graph of a number of people&#10;&#10;Description automatically generated">
            <a:extLst>
              <a:ext uri="{FF2B5EF4-FFF2-40B4-BE49-F238E27FC236}">
                <a16:creationId xmlns:a16="http://schemas.microsoft.com/office/drawing/2014/main" id="{FB6F585F-CF23-30E4-B0BF-5370DF93392C}"/>
              </a:ext>
            </a:extLst>
          </p:cNvPr>
          <p:cNvPicPr>
            <a:picLocks noGrp="1" noChangeAspect="1"/>
          </p:cNvPicPr>
          <p:nvPr>
            <p:ph idx="1"/>
          </p:nvPr>
        </p:nvPicPr>
        <p:blipFill rotWithShape="1">
          <a:blip r:embed="rId2"/>
          <a:srcRect l="-10934" t="-1276" r="-22359" b="-1436"/>
          <a:stretch/>
        </p:blipFill>
        <p:spPr>
          <a:xfrm>
            <a:off x="741784" y="1416378"/>
            <a:ext cx="8699250" cy="5161005"/>
          </a:xfrm>
          <a:ln>
            <a:noFill/>
          </a:ln>
        </p:spPr>
      </p:pic>
    </p:spTree>
    <p:extLst>
      <p:ext uri="{BB962C8B-B14F-4D97-AF65-F5344CB8AC3E}">
        <p14:creationId xmlns:p14="http://schemas.microsoft.com/office/powerpoint/2010/main" val="239472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B81C-0C08-E178-553F-E8186D541ACE}"/>
              </a:ext>
            </a:extLst>
          </p:cNvPr>
          <p:cNvSpPr>
            <a:spLocks noGrp="1"/>
          </p:cNvSpPr>
          <p:nvPr>
            <p:ph type="title"/>
          </p:nvPr>
        </p:nvSpPr>
        <p:spPr>
          <a:xfrm>
            <a:off x="677334" y="609600"/>
            <a:ext cx="8796415" cy="647577"/>
          </a:xfrm>
        </p:spPr>
        <p:txBody>
          <a:bodyPr/>
          <a:lstStyle/>
          <a:p>
            <a:r>
              <a:rPr lang="en-US"/>
              <a:t>Lifestyle Indicators: Physical Activity</a:t>
            </a:r>
            <a:endParaRPr lang="en-US">
              <a:solidFill>
                <a:srgbClr val="000000"/>
              </a:solidFill>
            </a:endParaRPr>
          </a:p>
          <a:p>
            <a:endParaRPr lang="en-US">
              <a:solidFill>
                <a:srgbClr val="90C226"/>
              </a:solidFill>
            </a:endParaRPr>
          </a:p>
          <a:p>
            <a:endParaRPr lang="en-US"/>
          </a:p>
        </p:txBody>
      </p:sp>
      <p:pic>
        <p:nvPicPr>
          <p:cNvPr id="5" name="Picture 4" descr="A yellow and purple pie chart&#10;&#10;Description automatically generated">
            <a:extLst>
              <a:ext uri="{FF2B5EF4-FFF2-40B4-BE49-F238E27FC236}">
                <a16:creationId xmlns:a16="http://schemas.microsoft.com/office/drawing/2014/main" id="{A9AB27D2-1808-DD26-00DC-AEF560FA9408}"/>
              </a:ext>
            </a:extLst>
          </p:cNvPr>
          <p:cNvPicPr>
            <a:picLocks noChangeAspect="1"/>
          </p:cNvPicPr>
          <p:nvPr/>
        </p:nvPicPr>
        <p:blipFill rotWithShape="1">
          <a:blip r:embed="rId2"/>
          <a:srcRect l="-767" t="-1523" r="-920" b="-6184"/>
          <a:stretch/>
        </p:blipFill>
        <p:spPr>
          <a:xfrm>
            <a:off x="677715" y="1719374"/>
            <a:ext cx="5319178" cy="4474822"/>
          </a:xfrm>
          <a:prstGeom prst="rect">
            <a:avLst/>
          </a:prstGeom>
          <a:ln>
            <a:noFill/>
          </a:ln>
        </p:spPr>
      </p:pic>
      <p:pic>
        <p:nvPicPr>
          <p:cNvPr id="6" name="Picture 5" descr="A purple and yellow pie chart&#10;&#10;Description automatically generated">
            <a:extLst>
              <a:ext uri="{FF2B5EF4-FFF2-40B4-BE49-F238E27FC236}">
                <a16:creationId xmlns:a16="http://schemas.microsoft.com/office/drawing/2014/main" id="{C4687408-13B4-1C08-0321-57B8BFF02BA9}"/>
              </a:ext>
            </a:extLst>
          </p:cNvPr>
          <p:cNvPicPr>
            <a:picLocks noChangeAspect="1"/>
          </p:cNvPicPr>
          <p:nvPr/>
        </p:nvPicPr>
        <p:blipFill rotWithShape="1">
          <a:blip r:embed="rId3"/>
          <a:srcRect l="177" t="-3085" r="460" b="-4642"/>
          <a:stretch/>
        </p:blipFill>
        <p:spPr>
          <a:xfrm>
            <a:off x="6095784" y="1719818"/>
            <a:ext cx="5200903" cy="4471144"/>
          </a:xfrm>
          <a:prstGeom prst="rect">
            <a:avLst/>
          </a:prstGeom>
          <a:ln>
            <a:noFill/>
          </a:ln>
        </p:spPr>
      </p:pic>
    </p:spTree>
    <p:extLst>
      <p:ext uri="{BB962C8B-B14F-4D97-AF65-F5344CB8AC3E}">
        <p14:creationId xmlns:p14="http://schemas.microsoft.com/office/powerpoint/2010/main" val="304284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B5A8-8DD6-F54A-92E1-C647E144AEA9}"/>
              </a:ext>
            </a:extLst>
          </p:cNvPr>
          <p:cNvSpPr>
            <a:spLocks noGrp="1"/>
          </p:cNvSpPr>
          <p:nvPr>
            <p:ph type="title"/>
          </p:nvPr>
        </p:nvSpPr>
        <p:spPr>
          <a:xfrm>
            <a:off x="569179" y="639097"/>
            <a:ext cx="8618862" cy="691966"/>
          </a:xfrm>
        </p:spPr>
        <p:txBody>
          <a:bodyPr/>
          <a:lstStyle/>
          <a:p>
            <a:r>
              <a:rPr lang="en-US"/>
              <a:t>Lifestyle Indicators: Sleep</a:t>
            </a:r>
            <a:endParaRPr lang="en-US">
              <a:solidFill>
                <a:srgbClr val="000000"/>
              </a:solidFill>
            </a:endParaRPr>
          </a:p>
          <a:p>
            <a:endParaRPr lang="en-US"/>
          </a:p>
        </p:txBody>
      </p:sp>
      <p:pic>
        <p:nvPicPr>
          <p:cNvPr id="5" name="Picture 4" descr="A graph of a number of hours&#10;&#10;Description automatically generated">
            <a:extLst>
              <a:ext uri="{FF2B5EF4-FFF2-40B4-BE49-F238E27FC236}">
                <a16:creationId xmlns:a16="http://schemas.microsoft.com/office/drawing/2014/main" id="{A1F7DAD0-E404-71AC-9AD3-E0BFAB0EA5E6}"/>
              </a:ext>
            </a:extLst>
          </p:cNvPr>
          <p:cNvPicPr>
            <a:picLocks noChangeAspect="1"/>
          </p:cNvPicPr>
          <p:nvPr/>
        </p:nvPicPr>
        <p:blipFill>
          <a:blip r:embed="rId2"/>
          <a:stretch>
            <a:fillRect/>
          </a:stretch>
        </p:blipFill>
        <p:spPr>
          <a:xfrm>
            <a:off x="374775" y="1961595"/>
            <a:ext cx="5350148" cy="4114800"/>
          </a:xfrm>
          <a:prstGeom prst="rect">
            <a:avLst/>
          </a:prstGeom>
          <a:ln>
            <a:noFill/>
          </a:ln>
        </p:spPr>
      </p:pic>
      <p:pic>
        <p:nvPicPr>
          <p:cNvPr id="3" name="Picture 2" descr="A graph of a number of hours&#10;&#10;Description automatically generated">
            <a:extLst>
              <a:ext uri="{FF2B5EF4-FFF2-40B4-BE49-F238E27FC236}">
                <a16:creationId xmlns:a16="http://schemas.microsoft.com/office/drawing/2014/main" id="{DF276ECD-B4E7-F7D3-858B-6BB50010AC18}"/>
              </a:ext>
            </a:extLst>
          </p:cNvPr>
          <p:cNvPicPr>
            <a:picLocks noChangeAspect="1"/>
          </p:cNvPicPr>
          <p:nvPr/>
        </p:nvPicPr>
        <p:blipFill>
          <a:blip r:embed="rId3"/>
          <a:stretch>
            <a:fillRect/>
          </a:stretch>
        </p:blipFill>
        <p:spPr>
          <a:xfrm>
            <a:off x="6017458" y="1961594"/>
            <a:ext cx="5431899" cy="4114800"/>
          </a:xfrm>
          <a:prstGeom prst="rect">
            <a:avLst/>
          </a:prstGeom>
          <a:ln>
            <a:noFill/>
          </a:ln>
        </p:spPr>
      </p:pic>
    </p:spTree>
    <p:extLst>
      <p:ext uri="{BB962C8B-B14F-4D97-AF65-F5344CB8AC3E}">
        <p14:creationId xmlns:p14="http://schemas.microsoft.com/office/powerpoint/2010/main" val="96944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4DA4-943D-D79D-561D-2F3247762416}"/>
              </a:ext>
            </a:extLst>
          </p:cNvPr>
          <p:cNvSpPr>
            <a:spLocks noGrp="1"/>
          </p:cNvSpPr>
          <p:nvPr>
            <p:ph type="title"/>
          </p:nvPr>
        </p:nvSpPr>
        <p:spPr>
          <a:xfrm>
            <a:off x="381412" y="513425"/>
            <a:ext cx="9181113" cy="788140"/>
          </a:xfrm>
        </p:spPr>
        <p:txBody>
          <a:bodyPr>
            <a:normAutofit fontScale="90000"/>
          </a:bodyPr>
          <a:lstStyle/>
          <a:p>
            <a:r>
              <a:rPr lang="en-US"/>
              <a:t>Lifestyle Indicators: Smoking &amp; E-cigarette Usage</a:t>
            </a:r>
            <a:endParaRPr lang="en-US">
              <a:solidFill>
                <a:srgbClr val="000000"/>
              </a:solidFill>
            </a:endParaRPr>
          </a:p>
          <a:p>
            <a:endParaRPr lang="en-US"/>
          </a:p>
        </p:txBody>
      </p:sp>
      <p:pic>
        <p:nvPicPr>
          <p:cNvPr id="3" name="Picture 2" descr="A graph of a number of participants with heart disease&#10;&#10;Description automatically generated">
            <a:extLst>
              <a:ext uri="{FF2B5EF4-FFF2-40B4-BE49-F238E27FC236}">
                <a16:creationId xmlns:a16="http://schemas.microsoft.com/office/drawing/2014/main" id="{D5F51EFC-B3D4-47EE-8BCF-38AF9D91E954}"/>
              </a:ext>
            </a:extLst>
          </p:cNvPr>
          <p:cNvPicPr>
            <a:picLocks noChangeAspect="1"/>
          </p:cNvPicPr>
          <p:nvPr/>
        </p:nvPicPr>
        <p:blipFill>
          <a:blip r:embed="rId2"/>
          <a:stretch>
            <a:fillRect/>
          </a:stretch>
        </p:blipFill>
        <p:spPr>
          <a:xfrm>
            <a:off x="611394" y="1612036"/>
            <a:ext cx="4649423" cy="4536489"/>
          </a:xfrm>
          <a:prstGeom prst="rect">
            <a:avLst/>
          </a:prstGeom>
          <a:ln>
            <a:noFill/>
          </a:ln>
        </p:spPr>
      </p:pic>
      <p:pic>
        <p:nvPicPr>
          <p:cNvPr id="6" name="Picture 5">
            <a:extLst>
              <a:ext uri="{FF2B5EF4-FFF2-40B4-BE49-F238E27FC236}">
                <a16:creationId xmlns:a16="http://schemas.microsoft.com/office/drawing/2014/main" id="{CF22D4B8-F148-7E3B-F440-B72C1621E587}"/>
              </a:ext>
            </a:extLst>
          </p:cNvPr>
          <p:cNvPicPr>
            <a:picLocks noChangeAspect="1"/>
          </p:cNvPicPr>
          <p:nvPr/>
        </p:nvPicPr>
        <p:blipFill>
          <a:blip r:embed="rId3"/>
          <a:stretch>
            <a:fillRect/>
          </a:stretch>
        </p:blipFill>
        <p:spPr>
          <a:xfrm>
            <a:off x="5553228" y="1615735"/>
            <a:ext cx="5350525" cy="4529091"/>
          </a:xfrm>
          <a:prstGeom prst="rect">
            <a:avLst/>
          </a:prstGeom>
          <a:ln>
            <a:noFill/>
          </a:ln>
        </p:spPr>
      </p:pic>
    </p:spTree>
    <p:extLst>
      <p:ext uri="{BB962C8B-B14F-4D97-AF65-F5344CB8AC3E}">
        <p14:creationId xmlns:p14="http://schemas.microsoft.com/office/powerpoint/2010/main" val="31516418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Facet</vt:lpstr>
      <vt:lpstr>     Heart Disease</vt:lpstr>
      <vt:lpstr>Introduction</vt:lpstr>
      <vt:lpstr>Dataset Source </vt:lpstr>
      <vt:lpstr>Data Exploration &amp; Cleanup Process</vt:lpstr>
      <vt:lpstr>Analysis Process:    Questions we will attempt to answer in our project</vt:lpstr>
      <vt:lpstr>Lifestyle Indicators: General Health</vt:lpstr>
      <vt:lpstr>Lifestyle Indicators: Physical Activity  </vt:lpstr>
      <vt:lpstr>Lifestyle Indicators: Sleep </vt:lpstr>
      <vt:lpstr>Lifestyle Indicators: Smoking &amp; E-cigarette Usage </vt:lpstr>
      <vt:lpstr>Lifestyle Indicators: Alcohol Consumption</vt:lpstr>
      <vt:lpstr>Heart Disease – Male vs. Female - Numerical Conclusion </vt:lpstr>
      <vt:lpstr>Heart Disease – Male vs. Female - Visualization Summary</vt:lpstr>
      <vt:lpstr>Male vs. Female – Alcohol Drinkers</vt:lpstr>
      <vt:lpstr>Male vs. Female – Smoker Status</vt:lpstr>
      <vt:lpstr>Male vs. Female – Physical Activity</vt:lpstr>
      <vt:lpstr>Male vs. Female – sleep &gt;= 8 hours</vt:lpstr>
      <vt:lpstr>Location Indicators: Well-Being  </vt:lpstr>
      <vt:lpstr>Location Indicators: Well-Being  </vt:lpstr>
      <vt:lpstr>Conclusion Visualization Summary</vt:lpstr>
      <vt:lpstr>Covid Numerical Summary by Nolan</vt:lpstr>
      <vt:lpstr>Covid Visualization</vt:lpstr>
      <vt:lpstr>Conclusion Visualization Summary by Nolan</vt:lpstr>
      <vt:lpstr>Implication of Findings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dc:title>
  <dc:creator>sonu ojha</dc:creator>
  <cp:revision>147</cp:revision>
  <dcterms:created xsi:type="dcterms:W3CDTF">2024-05-12T16:14:29Z</dcterms:created>
  <dcterms:modified xsi:type="dcterms:W3CDTF">2024-05-20T20:42:29Z</dcterms:modified>
</cp:coreProperties>
</file>